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1" r:id="rId2"/>
    <p:sldId id="332" r:id="rId3"/>
    <p:sldId id="411" r:id="rId4"/>
    <p:sldId id="274" r:id="rId5"/>
    <p:sldId id="509" r:id="rId6"/>
    <p:sldId id="348" r:id="rId7"/>
    <p:sldId id="350" r:id="rId8"/>
    <p:sldId id="480" r:id="rId9"/>
    <p:sldId id="510" r:id="rId10"/>
    <p:sldId id="316" r:id="rId11"/>
    <p:sldId id="346" r:id="rId12"/>
    <p:sldId id="337" r:id="rId13"/>
    <p:sldId id="483" r:id="rId14"/>
    <p:sldId id="475" r:id="rId15"/>
    <p:sldId id="468" r:id="rId16"/>
    <p:sldId id="484" r:id="rId17"/>
    <p:sldId id="485" r:id="rId18"/>
    <p:sldId id="487" r:id="rId19"/>
    <p:sldId id="466" r:id="rId20"/>
    <p:sldId id="343" r:id="rId21"/>
    <p:sldId id="477" r:id="rId22"/>
    <p:sldId id="464" r:id="rId23"/>
    <p:sldId id="488" r:id="rId24"/>
    <p:sldId id="489" r:id="rId25"/>
    <p:sldId id="490" r:id="rId26"/>
    <p:sldId id="491" r:id="rId27"/>
    <p:sldId id="353" r:id="rId28"/>
    <p:sldId id="478" r:id="rId29"/>
    <p:sldId id="368" r:id="rId30"/>
    <p:sldId id="506" r:id="rId31"/>
    <p:sldId id="501" r:id="rId32"/>
    <p:sldId id="412" r:id="rId33"/>
    <p:sldId id="306" r:id="rId34"/>
    <p:sldId id="322" r:id="rId35"/>
    <p:sldId id="333" r:id="rId36"/>
    <p:sldId id="511" r:id="rId37"/>
    <p:sldId id="321" r:id="rId38"/>
    <p:sldId id="284" r:id="rId39"/>
    <p:sldId id="503" r:id="rId40"/>
    <p:sldId id="401" r:id="rId41"/>
    <p:sldId id="370" r:id="rId42"/>
    <p:sldId id="260" r:id="rId43"/>
  </p:sldIdLst>
  <p:sldSz cx="12188825" cy="6858000"/>
  <p:notesSz cx="6797675" cy="9926638"/>
  <p:embeddedFontLst>
    <p:embeddedFont>
      <p:font typeface="AU Passata" panose="020B0503030502030804" pitchFamily="34" charset="77"/>
      <p:regular r:id="rId46"/>
      <p:bold r:id="rId47"/>
    </p:embeddedFont>
    <p:embeddedFont>
      <p:font typeface="AU Passata Light" panose="020B0303030902030804" pitchFamily="34" charset="77"/>
      <p:regular r:id="rId48"/>
      <p:bold r:id="rId49"/>
    </p:embeddedFont>
    <p:embeddedFont>
      <p:font typeface="AU Peto" pitchFamily="82" charset="77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  <p:embeddedFont>
      <p:font typeface="Wingdings 3" pitchFamily="2" charset="2"/>
      <p:regular r:id="rId6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1FF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5" autoAdjust="0"/>
    <p:restoredTop sz="93459" autoAdjust="0"/>
  </p:normalViewPr>
  <p:slideViewPr>
    <p:cSldViewPr snapToGrid="0" snapToObjects="1" showGuides="1">
      <p:cViewPr varScale="1">
        <p:scale>
          <a:sx n="212" d="100"/>
          <a:sy n="212" d="100"/>
        </p:scale>
        <p:origin x="504" y="184"/>
      </p:cViewPr>
      <p:guideLst>
        <p:guide pos="3839"/>
        <p:guide orient="horz" pos="618"/>
      </p:guideLst>
    </p:cSldViewPr>
  </p:slideViewPr>
  <p:outlineViewPr>
    <p:cViewPr>
      <p:scale>
        <a:sx n="33" d="100"/>
        <a:sy n="33" d="100"/>
      </p:scale>
      <p:origin x="0" y="-116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35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AB2BA3F1-ECD4-D641-838A-36B29CF6C3E8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38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AB2BA3F1-ECD4-D641-838A-36B29CF6C3E8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558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D4A3CE19-AA00-8842-85F7-82508AD41351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3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AE342233-5D8F-2C40-97EA-AEC7A61EC1EF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90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F6E403D4-916D-1448-AF14-82CD10868923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4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85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52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F9AEB9F2-64C7-3841-9194-7A3ADFE37B6E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6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1B351F10-ADCF-494C-B700-696F5771D755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6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1F33BB5B-145D-7247-93A8-3BF251F6A876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5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A7775A25-9524-B745-B6F4-CFD2200E0188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0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F6E403D4-916D-1448-AF14-82CD10868923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F6E403D4-916D-1448-AF14-82CD10868923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A7775A25-9524-B745-B6F4-CFD2200E0188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nl-NL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0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 linear models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 linear models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12991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0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0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 linear models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US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US" sz="700" b="0" cap="all" baseline="0" dirty="0">
                <a:solidFill>
                  <a:schemeClr val="tx1"/>
                </a:solidFill>
                <a:latin typeface="+mn-lt"/>
              </a:rPr>
              <a:t>general linear models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29/08/2022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0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1844" y="1520315"/>
            <a:ext cx="9721016" cy="1779553"/>
          </a:xfrm>
        </p:spPr>
        <p:txBody>
          <a:bodyPr/>
          <a:lstStyle/>
          <a:p>
            <a:r>
              <a:rPr lang="en-GB" sz="7200" dirty="0"/>
              <a:t>LINEAR regression I</a:t>
            </a:r>
            <a:br>
              <a:rPr lang="en-GB" sz="6600" dirty="0"/>
            </a:br>
            <a:r>
              <a:rPr lang="en-GB" sz="5400" b="0" dirty="0"/>
              <a:t>Generalized Linear Models</a:t>
            </a:r>
            <a:endParaRPr lang="en-GB" sz="6600" b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7AB03DF-79BE-AE40-9FC7-CAEB9782D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 err="1"/>
              <a:t>Center</a:t>
            </a:r>
            <a:r>
              <a:rPr lang="en-GB" sz="16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</a:rPr>
              <a:t>Linear regression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2522115"/>
            <a:ext cx="10220325" cy="3372271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altLang="en-US" sz="2800" dirty="0">
                <a:latin typeface="AU Passata" panose="020B0503030502030804" pitchFamily="34" charset="77"/>
              </a:rPr>
              <a:t>Relationship is </a:t>
            </a:r>
            <a:r>
              <a:rPr lang="en-GB" altLang="en-US" sz="2800" dirty="0">
                <a:solidFill>
                  <a:srgbClr val="CC0000"/>
                </a:solidFill>
                <a:latin typeface="AU Passata" panose="020B0503030502030804" pitchFamily="34" charset="77"/>
              </a:rPr>
              <a:t>linear</a:t>
            </a:r>
            <a:r>
              <a:rPr lang="en-GB" altLang="en-US" sz="2800" dirty="0">
                <a:latin typeface="AU Passata" panose="020B0503030502030804" pitchFamily="34" charset="77"/>
              </a:rPr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altLang="en-US" sz="2800" dirty="0">
                <a:latin typeface="AU Passata" panose="020B0503030502030804" pitchFamily="34" charset="77"/>
              </a:rPr>
              <a:t>Error terms </a:t>
            </a:r>
            <a:r>
              <a:rPr lang="en-GB" altLang="en-US" sz="2800" i="1" dirty="0" err="1">
                <a:latin typeface="AU Passata" panose="020B0503030502030804" pitchFamily="34" charset="77"/>
              </a:rPr>
              <a:t>ε</a:t>
            </a:r>
            <a:r>
              <a:rPr lang="en-GB" altLang="en-US" sz="2800" i="1" baseline="-25000" dirty="0" err="1">
                <a:latin typeface="AU Passata" panose="020B0503030502030804" pitchFamily="34" charset="77"/>
              </a:rPr>
              <a:t>i</a:t>
            </a:r>
            <a:r>
              <a:rPr lang="en-GB" altLang="en-US" sz="2800" dirty="0">
                <a:latin typeface="AU Passata" panose="020B0503030502030804" pitchFamily="34" charset="77"/>
              </a:rPr>
              <a:t> have an </a:t>
            </a:r>
            <a:r>
              <a:rPr lang="en-GB" altLang="en-US" sz="2800" dirty="0">
                <a:solidFill>
                  <a:srgbClr val="CC0000"/>
                </a:solidFill>
                <a:latin typeface="AU Passata" panose="020B0503030502030804" pitchFamily="34" charset="77"/>
              </a:rPr>
              <a:t>equal variance </a:t>
            </a:r>
            <a:r>
              <a:rPr lang="en-GB" altLang="en-US" sz="2800" dirty="0">
                <a:latin typeface="AU Passata" panose="020B0503030502030804" pitchFamily="34" charset="77"/>
              </a:rPr>
              <a:t>for each </a:t>
            </a:r>
            <a:r>
              <a:rPr lang="en-GB" altLang="en-US" sz="2800" i="1" dirty="0" err="1">
                <a:latin typeface="AU Passata" panose="020B0503030502030804" pitchFamily="34" charset="77"/>
              </a:rPr>
              <a:t>x</a:t>
            </a:r>
            <a:r>
              <a:rPr lang="en-GB" altLang="en-US" sz="2800" i="1" baseline="-25000" dirty="0" err="1">
                <a:latin typeface="AU Passata" panose="020B0503030502030804" pitchFamily="34" charset="77"/>
              </a:rPr>
              <a:t>ij</a:t>
            </a:r>
            <a:r>
              <a:rPr lang="en-GB" altLang="en-US" sz="2800" i="1" dirty="0">
                <a:latin typeface="AU Passata" panose="020B0503030502030804" pitchFamily="34" charset="77"/>
              </a:rPr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altLang="en-US" sz="2800" dirty="0">
                <a:latin typeface="AU Passata" panose="020B0503030502030804" pitchFamily="34" charset="77"/>
              </a:rPr>
              <a:t>Observations are </a:t>
            </a:r>
            <a:r>
              <a:rPr lang="en-GB" altLang="en-US" sz="2800" dirty="0">
                <a:solidFill>
                  <a:srgbClr val="CC0000"/>
                </a:solidFill>
                <a:latin typeface="AU Passata" panose="020B0503030502030804" pitchFamily="34" charset="77"/>
              </a:rPr>
              <a:t>independent</a:t>
            </a:r>
            <a:r>
              <a:rPr lang="en-GB" altLang="en-US" sz="2800" dirty="0">
                <a:latin typeface="AU Passata" panose="020B0503030502030804" pitchFamily="34" charset="77"/>
              </a:rPr>
              <a:t>.</a:t>
            </a:r>
            <a:endParaRPr lang="en-GB" altLang="en-US" sz="2800" dirty="0">
              <a:solidFill>
                <a:srgbClr val="CC0000"/>
              </a:solidFill>
              <a:latin typeface="AU Passata" panose="020B0503030502030804" pitchFamily="34" charset="77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altLang="en-US" sz="2800" dirty="0">
                <a:latin typeface="AU Passata" panose="020B0503030502030804" pitchFamily="34" charset="77"/>
              </a:rPr>
              <a:t>Error terms </a:t>
            </a:r>
            <a:r>
              <a:rPr lang="en-GB" altLang="en-US" sz="2800" i="1" dirty="0" err="1">
                <a:latin typeface="AU Passata" panose="020B0503030502030804" pitchFamily="34" charset="77"/>
              </a:rPr>
              <a:t>ε</a:t>
            </a:r>
            <a:r>
              <a:rPr lang="en-GB" altLang="en-US" sz="2800" i="1" baseline="-25000" dirty="0" err="1">
                <a:latin typeface="AU Passata" panose="020B0503030502030804" pitchFamily="34" charset="77"/>
              </a:rPr>
              <a:t>i</a:t>
            </a:r>
            <a:r>
              <a:rPr lang="en-GB" altLang="en-US" sz="2800" dirty="0">
                <a:latin typeface="AU Passata" panose="020B0503030502030804" pitchFamily="34" charset="77"/>
              </a:rPr>
              <a:t> are </a:t>
            </a:r>
            <a:r>
              <a:rPr lang="en-GB" altLang="en-US" sz="2800" dirty="0">
                <a:solidFill>
                  <a:srgbClr val="CC0000"/>
                </a:solidFill>
                <a:latin typeface="AU Passata" panose="020B0503030502030804" pitchFamily="34" charset="77"/>
              </a:rPr>
              <a:t>normally distributed</a:t>
            </a:r>
            <a:r>
              <a:rPr lang="en-GB" altLang="en-US" sz="2800" dirty="0">
                <a:latin typeface="AU Passata" panose="020B0503030502030804" pitchFamily="34" charset="77"/>
              </a:rPr>
              <a:t>.</a:t>
            </a:r>
            <a:endParaRPr lang="en-GB" altLang="en-US" sz="2800" dirty="0">
              <a:solidFill>
                <a:srgbClr val="CC0000"/>
              </a:solidFill>
              <a:latin typeface="AU Passata" panose="020B0503030502030804" pitchFamily="34" charset="77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altLang="en-US" sz="2800" dirty="0">
                <a:latin typeface="AU Passata" panose="020B0503030502030804" pitchFamily="34" charset="77"/>
              </a:rPr>
              <a:t>No </a:t>
            </a:r>
            <a:r>
              <a:rPr lang="en-GB" altLang="en-US" sz="2800" dirty="0">
                <a:solidFill>
                  <a:srgbClr val="CC0000"/>
                </a:solidFill>
                <a:latin typeface="AU Passata" panose="020B0503030502030804" pitchFamily="34" charset="77"/>
              </a:rPr>
              <a:t>collinearity </a:t>
            </a:r>
            <a:r>
              <a:rPr lang="en-GB" altLang="en-US" sz="2800" dirty="0">
                <a:latin typeface="AU Passata" panose="020B0503030502030804" pitchFamily="34" charset="77"/>
              </a:rPr>
              <a:t>between predictor variables.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47" y="1490080"/>
            <a:ext cx="9282531" cy="9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Linear regression assumptions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640455" y="1400683"/>
            <a:ext cx="9454360" cy="4603742"/>
            <a:chOff x="282219" y="1268790"/>
            <a:chExt cx="9454360" cy="4603742"/>
          </a:xfrm>
        </p:grpSpPr>
        <p:grpSp>
          <p:nvGrpSpPr>
            <p:cNvPr id="59" name="Group 58"/>
            <p:cNvGrpSpPr/>
            <p:nvPr/>
          </p:nvGrpSpPr>
          <p:grpSpPr>
            <a:xfrm>
              <a:off x="282219" y="2003265"/>
              <a:ext cx="7109778" cy="3869267"/>
              <a:chOff x="282222" y="1670754"/>
              <a:chExt cx="7109778" cy="386926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222" y="1670754"/>
                <a:ext cx="7109778" cy="3869267"/>
              </a:xfrm>
              <a:prstGeom prst="rect">
                <a:avLst/>
              </a:prstGeom>
            </p:spPr>
          </p:pic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5731838" y="3183506"/>
                <a:ext cx="108000" cy="10902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3647247" y="3527677"/>
                <a:ext cx="108000" cy="10902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02664" y="2520841"/>
                <a:ext cx="1493074" cy="35848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6" name="Oval 5"/>
            <p:cNvSpPr/>
            <p:nvPr/>
          </p:nvSpPr>
          <p:spPr>
            <a:xfrm rot="18925302">
              <a:off x="4101713" y="2842291"/>
              <a:ext cx="2760599" cy="102633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25372" y="1268790"/>
              <a:ext cx="2554892" cy="954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l-GR" altLang="en-US" sz="2800" i="1" dirty="0">
                  <a:solidFill>
                    <a:schemeClr val="bg1"/>
                  </a:solidFill>
                  <a:latin typeface="+mn-lt"/>
                </a:rPr>
                <a:t>ε</a:t>
              </a:r>
              <a:r>
                <a:rPr lang="en-GB" altLang="en-US" sz="2800" i="1" baseline="-25000" dirty="0" err="1">
                  <a:solidFill>
                    <a:schemeClr val="bg1"/>
                  </a:solidFill>
                  <a:latin typeface="+mn-lt"/>
                </a:rPr>
                <a:t>i</a:t>
              </a:r>
              <a:r>
                <a:rPr lang="en-GB" altLang="en-US" sz="2800" dirty="0">
                  <a:solidFill>
                    <a:schemeClr val="bg1"/>
                  </a:solidFill>
                  <a:latin typeface="+mn-lt"/>
                </a:rPr>
                <a:t> are </a:t>
              </a:r>
              <a:r>
                <a:rPr lang="en-GB" altLang="en-US" sz="2800" dirty="0">
                  <a:solidFill>
                    <a:srgbClr val="CC0000"/>
                  </a:solidFill>
                  <a:latin typeface="+mn-lt"/>
                </a:rPr>
                <a:t>normally distributed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26743" y="3040530"/>
              <a:ext cx="2613033" cy="954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l-GR" altLang="en-US" sz="2800" i="1" dirty="0">
                  <a:solidFill>
                    <a:schemeClr val="bg1"/>
                  </a:solidFill>
                  <a:latin typeface="+mn-lt"/>
                </a:rPr>
                <a:t>ε</a:t>
              </a:r>
              <a:r>
                <a:rPr lang="en-GB" altLang="en-US" sz="2800" i="1" baseline="-25000" dirty="0" err="1">
                  <a:solidFill>
                    <a:schemeClr val="bg1"/>
                  </a:solidFill>
                  <a:latin typeface="+mn-lt"/>
                </a:rPr>
                <a:t>i</a:t>
              </a:r>
              <a:r>
                <a:rPr lang="en-GB" altLang="en-US" sz="2800" dirty="0">
                  <a:solidFill>
                    <a:schemeClr val="bg1"/>
                  </a:solidFill>
                  <a:latin typeface="+mn-lt"/>
                </a:rPr>
                <a:t> have</a:t>
              </a:r>
            </a:p>
            <a:p>
              <a:pPr algn="ctr">
                <a:lnSpc>
                  <a:spcPct val="100000"/>
                </a:lnSpc>
              </a:pPr>
              <a:r>
                <a:rPr lang="en-GB" altLang="en-US" sz="2800" dirty="0">
                  <a:solidFill>
                    <a:srgbClr val="CC0000"/>
                  </a:solidFill>
                  <a:latin typeface="+mn-lt"/>
                </a:rPr>
                <a:t>equal variance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31608" y="4638580"/>
              <a:ext cx="2904971" cy="954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Observations are </a:t>
              </a:r>
              <a:r>
                <a:rPr lang="en-US" sz="2800" dirty="0">
                  <a:solidFill>
                    <a:srgbClr val="C00000"/>
                  </a:solidFill>
                  <a:latin typeface="+mn-lt"/>
                </a:rPr>
                <a:t>independent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7591" y="1330550"/>
              <a:ext cx="2179630" cy="954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Relationship is </a:t>
              </a:r>
              <a:r>
                <a:rPr lang="en-US" sz="2800" dirty="0">
                  <a:solidFill>
                    <a:srgbClr val="C00000"/>
                  </a:solidFill>
                  <a:latin typeface="+mn-lt"/>
                </a:rPr>
                <a:t>linear</a:t>
              </a:r>
            </a:p>
          </p:txBody>
        </p:sp>
        <p:cxnSp>
          <p:nvCxnSpPr>
            <p:cNvPr id="30" name="Straight Arrow Connector 29"/>
            <p:cNvCxnSpPr>
              <a:cxnSpLocks/>
              <a:stCxn id="22" idx="2"/>
              <a:endCxn id="56" idx="0"/>
            </p:cNvCxnSpPr>
            <p:nvPr/>
          </p:nvCxnSpPr>
          <p:spPr>
            <a:xfrm>
              <a:off x="1427406" y="2284657"/>
              <a:ext cx="321792" cy="5686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ight Brace 38"/>
            <p:cNvSpPr/>
            <p:nvPr/>
          </p:nvSpPr>
          <p:spPr>
            <a:xfrm rot="2705675">
              <a:off x="6294975" y="3015599"/>
              <a:ext cx="359950" cy="1007826"/>
            </a:xfrm>
            <a:prstGeom prst="rightBrace">
              <a:avLst>
                <a:gd name="adj1" fmla="val 38142"/>
                <a:gd name="adj2" fmla="val 2724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Oval 44"/>
            <p:cNvSpPr/>
            <p:nvPr/>
          </p:nvSpPr>
          <p:spPr>
            <a:xfrm rot="18925302">
              <a:off x="2098612" y="3192805"/>
              <a:ext cx="2760599" cy="102633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60" name="Elbow Connector 59"/>
            <p:cNvCxnSpPr>
              <a:cxnSpLocks/>
              <a:stCxn id="9" idx="1"/>
              <a:endCxn id="6" idx="7"/>
            </p:cNvCxnSpPr>
            <p:nvPr/>
          </p:nvCxnSpPr>
          <p:spPr>
            <a:xfrm rot="10800000" flipV="1">
              <a:off x="5922536" y="1745843"/>
              <a:ext cx="902836" cy="66609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cxnSpLocks/>
              <a:stCxn id="9" idx="1"/>
              <a:endCxn id="45" idx="7"/>
            </p:cNvCxnSpPr>
            <p:nvPr/>
          </p:nvCxnSpPr>
          <p:spPr>
            <a:xfrm rot="10800000" flipV="1">
              <a:off x="3919436" y="1745843"/>
              <a:ext cx="2905937" cy="1016611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cxnSpLocks/>
              <a:stCxn id="21" idx="1"/>
              <a:endCxn id="54" idx="5"/>
            </p:cNvCxnSpPr>
            <p:nvPr/>
          </p:nvCxnSpPr>
          <p:spPr>
            <a:xfrm rot="10800000">
              <a:off x="3739428" y="3953248"/>
              <a:ext cx="3092180" cy="116238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cxnSpLocks/>
              <a:stCxn id="21" idx="1"/>
              <a:endCxn id="52" idx="4"/>
            </p:cNvCxnSpPr>
            <p:nvPr/>
          </p:nvCxnSpPr>
          <p:spPr>
            <a:xfrm rot="10800000">
              <a:off x="5785836" y="3625042"/>
              <a:ext cx="1045773" cy="1490592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68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Linear regression assumptions</a:t>
            </a:r>
            <a:endParaRPr lang="en-GB" sz="4800" b="1" dirty="0">
              <a:latin typeface="AU Passata" panose="020B0503030502030804" pitchFamily="34" charset="77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3600" b="1" dirty="0">
                <a:latin typeface="AU Passata" panose="020B0503030502030804" pitchFamily="34" charset="77"/>
              </a:rPr>
              <a:t>Questions to ask</a:t>
            </a: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Non-linear relation?</a:t>
            </a: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Heteroscedastic in the </a:t>
            </a:r>
            <a:r>
              <a:rPr lang="en-GB" sz="2800" b="1" dirty="0">
                <a:latin typeface="AU Passata" panose="020B0503030502030804" pitchFamily="34" charset="77"/>
              </a:rPr>
              <a:t>residuals</a:t>
            </a:r>
            <a:r>
              <a:rPr lang="en-GB" sz="2800" dirty="0">
                <a:latin typeface="AU Passata" panose="020B0503030502030804" pitchFamily="34" charset="77"/>
              </a:rPr>
              <a:t>?</a:t>
            </a: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Independence of variables?</a:t>
            </a: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Non-normal </a:t>
            </a:r>
            <a:r>
              <a:rPr lang="en-GB" sz="2800" b="1" dirty="0">
                <a:latin typeface="AU Passata" panose="020B0503030502030804" pitchFamily="34" charset="77"/>
              </a:rPr>
              <a:t>residuals</a:t>
            </a:r>
            <a:r>
              <a:rPr lang="en-GB" sz="2800" dirty="0">
                <a:latin typeface="AU Passata" panose="020B0503030502030804" pitchFamily="34" charset="77"/>
              </a:rPr>
              <a:t>?</a:t>
            </a: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Leverage of an observation?</a:t>
            </a:r>
          </a:p>
          <a:p>
            <a:pPr lvl="1"/>
            <a:endParaRPr lang="en-GB" sz="2800" dirty="0">
              <a:latin typeface="AU Passata" panose="020B0503030502030804" pitchFamily="34" charset="77"/>
            </a:endParaRPr>
          </a:p>
          <a:p>
            <a:pPr lvl="1"/>
            <a:r>
              <a:rPr lang="en-GB" sz="2800" dirty="0">
                <a:latin typeface="AU Passata" panose="020B0503030502030804" pitchFamily="34" charset="77"/>
              </a:rPr>
              <a:t>Collinear predictors?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490118-AEE8-C24A-9362-B48D13DCEE8A}"/>
              </a:ext>
            </a:extLst>
          </p:cNvPr>
          <p:cNvSpPr/>
          <p:nvPr/>
        </p:nvSpPr>
        <p:spPr bwMode="auto">
          <a:xfrm>
            <a:off x="7606580" y="1953970"/>
            <a:ext cx="3816425" cy="2118217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Visual inspection of a object created using the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function can provide the first pass assessment of these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457914B-F6E1-0249-B2DF-93F1E3A0E3A8}"/>
              </a:ext>
            </a:extLst>
          </p:cNvPr>
          <p:cNvSpPr/>
          <p:nvPr/>
        </p:nvSpPr>
        <p:spPr bwMode="auto">
          <a:xfrm>
            <a:off x="6412953" y="1373188"/>
            <a:ext cx="1008112" cy="3280115"/>
          </a:xfrm>
          <a:prstGeom prst="rightBrace">
            <a:avLst>
              <a:gd name="adj1" fmla="val 81343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A084C0-A038-864D-85E4-7E57D9009FF8}"/>
              </a:ext>
            </a:extLst>
          </p:cNvPr>
          <p:cNvSpPr/>
          <p:nvPr/>
        </p:nvSpPr>
        <p:spPr bwMode="auto">
          <a:xfrm>
            <a:off x="7606581" y="4653135"/>
            <a:ext cx="3816424" cy="1127460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Important for Multiple regressions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E2296F-FBF6-2A48-A919-3D87816DE035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4942285" y="5216865"/>
            <a:ext cx="2664296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774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CCDA-BD5C-B14B-BF1C-3D7B093A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assumptions -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Linearity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0134-5457-FA4B-95D6-14322BF1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90F4-9649-9449-8048-26052E32B421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C05B02-3CA6-D645-9075-F83277AEDB4E}"/>
              </a:ext>
            </a:extLst>
          </p:cNvPr>
          <p:cNvSpPr txBox="1">
            <a:spLocks/>
          </p:cNvSpPr>
          <p:nvPr/>
        </p:nvSpPr>
        <p:spPr bwMode="auto">
          <a:xfrm>
            <a:off x="6094413" y="1383164"/>
            <a:ext cx="5777500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1" kern="0" dirty="0"/>
              <a:t>WHAT ARE WE TESTING?</a:t>
            </a:r>
          </a:p>
          <a:p>
            <a:pPr>
              <a:lnSpc>
                <a:spcPct val="100000"/>
              </a:lnSpc>
            </a:pPr>
            <a:r>
              <a:rPr lang="en-GB" sz="2400" kern="0" dirty="0">
                <a:solidFill>
                  <a:srgbClr val="333333"/>
                </a:solidFill>
                <a:latin typeface="AU Passata" panose="020B0503030502030804" pitchFamily="34" charset="77"/>
              </a:rPr>
              <a:t>Is the the relationship between dependent and independent variables is additive?</a:t>
            </a:r>
          </a:p>
          <a:p>
            <a:pPr>
              <a:lnSpc>
                <a:spcPct val="100000"/>
              </a:lnSpc>
            </a:pPr>
            <a:endParaRPr lang="en-US" sz="2400" kern="0" dirty="0">
              <a:solidFill>
                <a:srgbClr val="FF0000"/>
              </a:solidFill>
            </a:endParaRPr>
          </a:p>
          <a:p>
            <a:endParaRPr lang="en-US" sz="2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0CA31-91F9-F844-B901-BE2EB2F4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383164"/>
            <a:ext cx="4680000" cy="46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7742C3-584F-C245-8DEA-51074E1A4F68}"/>
              </a:ext>
            </a:extLst>
          </p:cNvPr>
          <p:cNvSpPr/>
          <p:nvPr/>
        </p:nvSpPr>
        <p:spPr>
          <a:xfrm>
            <a:off x="1547312" y="2016438"/>
            <a:ext cx="2557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b="1" dirty="0">
                <a:latin typeface="+mn-lt"/>
                <a:cs typeface="Courier New" panose="02070309020205020404" pitchFamily="49" charset="0"/>
              </a:rPr>
              <a:t>The base model</a:t>
            </a:r>
          </a:p>
          <a:p>
            <a:pPr algn="ctr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circumference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B1957-C57B-334C-8E98-EDB37C44AB5D}"/>
              </a:ext>
            </a:extLst>
          </p:cNvPr>
          <p:cNvSpPr/>
          <p:nvPr/>
        </p:nvSpPr>
        <p:spPr>
          <a:xfrm>
            <a:off x="3048000" y="-4311580"/>
            <a:ext cx="6092825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circumference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"circumference Vs 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cex.axis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cex.sub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Loess.1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loess(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circumference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1582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=predict(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Loess.1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1582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6008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5726-E82A-0001-1088-151A7516BA9D}"/>
              </a:ext>
            </a:extLst>
          </p:cNvPr>
          <p:cNvSpPr txBox="1"/>
          <p:nvPr/>
        </p:nvSpPr>
        <p:spPr>
          <a:xfrm>
            <a:off x="6497805" y="3429000"/>
            <a:ext cx="4577263" cy="156966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3200" kern="0" dirty="0">
                <a:solidFill>
                  <a:schemeClr val="bg1"/>
                </a:solidFill>
              </a:rPr>
              <a:t>For this we use the model equation and exploratory analyses.</a:t>
            </a:r>
          </a:p>
        </p:txBody>
      </p:sp>
    </p:spTree>
    <p:extLst>
      <p:ext uri="{BB962C8B-B14F-4D97-AF65-F5344CB8AC3E}">
        <p14:creationId xmlns:p14="http://schemas.microsoft.com/office/powerpoint/2010/main" val="227443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Homoscedasticity - 1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5C008-4307-C844-8514-29C8B0599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0" y="1373188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2B7A5-C043-CE8F-0D21-BF658347FC84}"/>
              </a:ext>
            </a:extLst>
          </p:cNvPr>
          <p:cNvSpPr txBox="1"/>
          <p:nvPr/>
        </p:nvSpPr>
        <p:spPr>
          <a:xfrm>
            <a:off x="6291011" y="4082890"/>
            <a:ext cx="4802104" cy="1569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We see </a:t>
            </a:r>
            <a:r>
              <a:rPr lang="en-GB" sz="2400" b="1" dirty="0">
                <a:solidFill>
                  <a:srgbClr val="FF0000"/>
                </a:solidFill>
              </a:rPr>
              <a:t>Homoscedasticity</a:t>
            </a:r>
            <a:r>
              <a:rPr lang="en-GB" sz="2400" dirty="0">
                <a:solidFill>
                  <a:srgbClr val="FF0000"/>
                </a:solidFill>
              </a:rPr>
              <a:t> if the residuals appear to form an equal spread around the horizontal line without distance patterns.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B856B-3A8D-6F0C-F398-701507CB0173}"/>
              </a:ext>
            </a:extLst>
          </p:cNvPr>
          <p:cNvSpPr txBox="1"/>
          <p:nvPr/>
        </p:nvSpPr>
        <p:spPr>
          <a:xfrm>
            <a:off x="6291011" y="1630585"/>
            <a:ext cx="4802104" cy="1815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WHAT ARE WE TESTING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Is the </a:t>
            </a: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error terms 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the same across the same across all values of the </a:t>
            </a: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predictions 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of the model?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0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Homoscedasticity - residual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B7F0197-4DED-7F4F-B615-3547EB7B4017}"/>
              </a:ext>
            </a:extLst>
          </p:cNvPr>
          <p:cNvSpPr/>
          <p:nvPr/>
        </p:nvSpPr>
        <p:spPr bwMode="auto">
          <a:xfrm>
            <a:off x="7047395" y="1724750"/>
            <a:ext cx="4824518" cy="191495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kern="0" dirty="0">
                <a:solidFill>
                  <a:schemeClr val="bg1"/>
                </a:solidFill>
              </a:rPr>
              <a:t>The most useful figure to test regression assumptions</a:t>
            </a:r>
          </a:p>
          <a:p>
            <a:pPr algn="ctr">
              <a:lnSpc>
                <a:spcPct val="100000"/>
              </a:lnSpc>
            </a:pPr>
            <a:r>
              <a:rPr lang="en-US" sz="1600" kern="0" dirty="0">
                <a:solidFill>
                  <a:schemeClr val="bg1"/>
                </a:solidFill>
              </a:rPr>
              <a:t>As it helps detecting, heterogeneity of variances, non-linearity, and autocorrelation.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AA3ABE-174F-B64D-ADA0-CD17BAA5F763}"/>
              </a:ext>
            </a:extLst>
          </p:cNvPr>
          <p:cNvSpPr/>
          <p:nvPr/>
        </p:nvSpPr>
        <p:spPr>
          <a:xfrm>
            <a:off x="7047395" y="4476058"/>
            <a:ext cx="4824518" cy="120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rgbClr val="FF0000"/>
                </a:solidFill>
                <a:latin typeface="+mn-lt"/>
              </a:rPr>
              <a:t>If the assumptions are met,</a:t>
            </a:r>
          </a:p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rgbClr val="FF0000"/>
                </a:solidFill>
              </a:rPr>
              <a:t>the residuals will look like an unstructured cloud of points.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DD6B1D-6B71-E640-8FA5-C0C6474C69FE}"/>
              </a:ext>
            </a:extLst>
          </p:cNvPr>
          <p:cNvGrpSpPr/>
          <p:nvPr/>
        </p:nvGrpSpPr>
        <p:grpSpPr>
          <a:xfrm>
            <a:off x="846077" y="1629329"/>
            <a:ext cx="5820453" cy="4020745"/>
            <a:chOff x="918267" y="1255533"/>
            <a:chExt cx="5820453" cy="40207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C773C1-FEA7-4646-9B76-037E7596DF97}"/>
                </a:ext>
              </a:extLst>
            </p:cNvPr>
            <p:cNvSpPr/>
            <p:nvPr/>
          </p:nvSpPr>
          <p:spPr>
            <a:xfrm rot="16200000">
              <a:off x="-202235" y="3047780"/>
              <a:ext cx="2948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(standardized)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/>
                <a:t>residuals </a:t>
              </a:r>
              <a:r>
                <a:rPr lang="en-US" sz="2000" i="1" dirty="0" err="1"/>
                <a:t>e</a:t>
              </a:r>
              <a:r>
                <a:rPr lang="en-US" sz="2000" i="1" baseline="-25000" dirty="0" err="1"/>
                <a:t>i</a:t>
              </a:r>
              <a:r>
                <a:rPr lang="en-US" sz="2000" dirty="0"/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DECFB9-CE5E-104E-B07D-1B49A37B9593}"/>
                </a:ext>
              </a:extLst>
            </p:cNvPr>
            <p:cNvSpPr/>
            <p:nvPr/>
          </p:nvSpPr>
          <p:spPr>
            <a:xfrm>
              <a:off x="1830690" y="4876168"/>
              <a:ext cx="48245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predicted (fitted) values</a:t>
              </a:r>
            </a:p>
          </p:txBody>
        </p:sp>
        <p:pic>
          <p:nvPicPr>
            <p:cNvPr id="31" name="Content Placeholder 24">
              <a:extLst>
                <a:ext uri="{FF2B5EF4-FFF2-40B4-BE49-F238E27FC236}">
                  <a16:creationId xmlns:a16="http://schemas.microsoft.com/office/drawing/2014/main" id="{0C140ACA-1B60-2242-B863-2EE2747B3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984" r="1361"/>
            <a:stretch/>
          </p:blipFill>
          <p:spPr bwMode="auto">
            <a:xfrm>
              <a:off x="1626152" y="1823763"/>
              <a:ext cx="5112568" cy="3190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913143-461E-CD4C-9C34-0E7AC6E03133}"/>
                </a:ext>
              </a:extLst>
            </p:cNvPr>
            <p:cNvSpPr/>
            <p:nvPr/>
          </p:nvSpPr>
          <p:spPr>
            <a:xfrm>
              <a:off x="1626151" y="1255533"/>
              <a:ext cx="5029057" cy="710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/>
                <a:t>Residual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Homoscedasticity - residual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59A20-F67F-584B-03C6-D0F644FDCDAE}"/>
              </a:ext>
            </a:extLst>
          </p:cNvPr>
          <p:cNvGrpSpPr/>
          <p:nvPr/>
        </p:nvGrpSpPr>
        <p:grpSpPr>
          <a:xfrm>
            <a:off x="252951" y="1900078"/>
            <a:ext cx="5458649" cy="3228918"/>
            <a:chOff x="252951" y="2002348"/>
            <a:chExt cx="5458649" cy="3228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C773C1-FEA7-4646-9B76-037E7596DF97}"/>
                </a:ext>
              </a:extLst>
            </p:cNvPr>
            <p:cNvSpPr/>
            <p:nvPr/>
          </p:nvSpPr>
          <p:spPr>
            <a:xfrm rot="16200000">
              <a:off x="-867551" y="3122850"/>
              <a:ext cx="2948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(standardized)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/>
                <a:t>residuals </a:t>
              </a:r>
              <a:r>
                <a:rPr lang="en-US" sz="2000" i="1" dirty="0" err="1"/>
                <a:t>e</a:t>
              </a:r>
              <a:r>
                <a:rPr lang="en-US" sz="2000" i="1" baseline="-25000" dirty="0" err="1"/>
                <a:t>i</a:t>
              </a:r>
              <a:r>
                <a:rPr lang="en-US" sz="2000" dirty="0"/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DECFB9-CE5E-104E-B07D-1B49A37B9593}"/>
                </a:ext>
              </a:extLst>
            </p:cNvPr>
            <p:cNvSpPr/>
            <p:nvPr/>
          </p:nvSpPr>
          <p:spPr>
            <a:xfrm>
              <a:off x="887082" y="4831156"/>
              <a:ext cx="48245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predicted (fitted) values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BF409-B871-B946-BBD0-715348D37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89" r="17849"/>
          <a:stretch/>
        </p:blipFill>
        <p:spPr>
          <a:xfrm>
            <a:off x="252950" y="1412872"/>
            <a:ext cx="5538162" cy="3512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72A6B2-5212-4C40-B47A-C92614C51675}"/>
              </a:ext>
            </a:extLst>
          </p:cNvPr>
          <p:cNvSpPr/>
          <p:nvPr/>
        </p:nvSpPr>
        <p:spPr>
          <a:xfrm>
            <a:off x="1679053" y="5221046"/>
            <a:ext cx="8830717" cy="954107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bg1"/>
                </a:solidFill>
                <a:latin typeface="+mn-lt"/>
              </a:rPr>
              <a:t>If the assumptions are NOT met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The residuals will look like a structured cloud of points.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8C9E09-26F5-1BFE-D974-C4E23123C086}"/>
              </a:ext>
            </a:extLst>
          </p:cNvPr>
          <p:cNvGrpSpPr/>
          <p:nvPr/>
        </p:nvGrpSpPr>
        <p:grpSpPr>
          <a:xfrm>
            <a:off x="5825320" y="1531307"/>
            <a:ext cx="5757080" cy="3597689"/>
            <a:chOff x="5825320" y="1633577"/>
            <a:chExt cx="5757080" cy="35976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0A2F1F-FCD9-3843-BE7E-DC9CF2487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483" r="14476"/>
            <a:stretch/>
          </p:blipFill>
          <p:spPr>
            <a:xfrm>
              <a:off x="6202017" y="1633577"/>
              <a:ext cx="5380383" cy="331766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19F9A6-72CA-D94B-AE76-394CFB05505B}"/>
                </a:ext>
              </a:extLst>
            </p:cNvPr>
            <p:cNvSpPr/>
            <p:nvPr/>
          </p:nvSpPr>
          <p:spPr>
            <a:xfrm>
              <a:off x="6565256" y="4831156"/>
              <a:ext cx="48245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predicted (fitted) values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755E60-206E-3546-B0F0-70F952C92561}"/>
                </a:ext>
              </a:extLst>
            </p:cNvPr>
            <p:cNvSpPr/>
            <p:nvPr/>
          </p:nvSpPr>
          <p:spPr>
            <a:xfrm rot="16200000">
              <a:off x="4704818" y="3056590"/>
              <a:ext cx="2948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/>
                <a:t>(standardized)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/>
                <a:t>residuals </a:t>
              </a:r>
              <a:r>
                <a:rPr lang="en-US" sz="2000" i="1" dirty="0" err="1"/>
                <a:t>e</a:t>
              </a:r>
              <a:r>
                <a:rPr lang="en-US" sz="2000" i="1" baseline="-25000" dirty="0" err="1"/>
                <a:t>i</a:t>
              </a:r>
              <a:r>
                <a:rPr lang="en-US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764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Homoscedasticity - 2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F177C-C913-F142-BFD3-F24F2546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379611"/>
            <a:ext cx="4680000" cy="46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8E7FD-6EDE-F35B-0070-B5BC9BAB58B3}"/>
              </a:ext>
            </a:extLst>
          </p:cNvPr>
          <p:cNvSpPr txBox="1"/>
          <p:nvPr/>
        </p:nvSpPr>
        <p:spPr>
          <a:xfrm>
            <a:off x="6291011" y="4082890"/>
            <a:ext cx="4802104" cy="1569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When using the Sqrt of Standardized residuals what we </a:t>
            </a:r>
            <a:r>
              <a:rPr lang="en-GB" sz="2400" b="1" dirty="0">
                <a:solidFill>
                  <a:srgbClr val="FF0000"/>
                </a:solidFill>
              </a:rPr>
              <a:t>DO NOT </a:t>
            </a:r>
            <a:r>
              <a:rPr lang="en-GB" sz="2400" dirty="0">
                <a:solidFill>
                  <a:srgbClr val="FF0000"/>
                </a:solidFill>
              </a:rPr>
              <a:t>want to see is a triangular shape.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272D6-4989-F756-C3DA-DA400123D74A}"/>
              </a:ext>
            </a:extLst>
          </p:cNvPr>
          <p:cNvSpPr txBox="1"/>
          <p:nvPr/>
        </p:nvSpPr>
        <p:spPr>
          <a:xfrm>
            <a:off x="6291011" y="2033643"/>
            <a:ext cx="4802104" cy="1815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WHAT ARE WE TESTING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Are the </a:t>
            </a: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standardized error 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terms the same across all values of the </a:t>
            </a:r>
            <a:r>
              <a:rPr lang="en-GB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predictions </a:t>
            </a: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of the model?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5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-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Independence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7E5BD-7C66-2F4F-BCE3-BA0A976A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2" y="1376986"/>
            <a:ext cx="4680000" cy="4680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232E8C-68BE-7547-A58B-0261E129979D}"/>
              </a:ext>
            </a:extLst>
          </p:cNvPr>
          <p:cNvSpPr/>
          <p:nvPr/>
        </p:nvSpPr>
        <p:spPr bwMode="auto">
          <a:xfrm>
            <a:off x="1575253" y="1958975"/>
            <a:ext cx="1950000" cy="850399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effectLst/>
                <a:latin typeface="AU Passata" pitchFamily="34" charset="0"/>
              </a:rPr>
              <a:t>This figure looks the same as a residual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64B14-F38E-CE52-1084-927C4A40D29A}"/>
              </a:ext>
            </a:extLst>
          </p:cNvPr>
          <p:cNvSpPr txBox="1"/>
          <p:nvPr/>
        </p:nvSpPr>
        <p:spPr>
          <a:xfrm>
            <a:off x="6291011" y="4082890"/>
            <a:ext cx="4802104" cy="120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kern="0" dirty="0">
                <a:solidFill>
                  <a:srgbClr val="FF0000"/>
                </a:solidFill>
              </a:rPr>
              <a:t>As for Homoscedasticity, we are looking for no relation between these residuals and predictors.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D683D-B48C-5AF8-640B-BC3969D0AA71}"/>
              </a:ext>
            </a:extLst>
          </p:cNvPr>
          <p:cNvSpPr txBox="1"/>
          <p:nvPr/>
        </p:nvSpPr>
        <p:spPr>
          <a:xfrm>
            <a:off x="6291011" y="2086099"/>
            <a:ext cx="4802104" cy="1446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GB" sz="2400" b="1" kern="0" dirty="0">
                <a:solidFill>
                  <a:schemeClr val="bg1"/>
                </a:solidFill>
              </a:rPr>
              <a:t>WHAT ARE WE TESTING?</a:t>
            </a:r>
          </a:p>
          <a:p>
            <a:pPr>
              <a:lnSpc>
                <a:spcPct val="100000"/>
              </a:lnSpc>
            </a:pPr>
            <a:r>
              <a:rPr lang="en-GB" altLang="en-US" sz="2400" dirty="0">
                <a:solidFill>
                  <a:schemeClr val="bg1"/>
                </a:solidFill>
                <a:latin typeface="AU Passata" panose="020B0503030502030804" pitchFamily="34" charset="77"/>
              </a:rPr>
              <a:t>Is there a pattern in the </a:t>
            </a:r>
            <a:r>
              <a:rPr lang="en-GB" altLang="en-US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residuals</a:t>
            </a:r>
            <a:r>
              <a:rPr lang="en-GB" altLang="en-US" sz="2400" dirty="0">
                <a:solidFill>
                  <a:schemeClr val="bg1"/>
                </a:solidFill>
                <a:latin typeface="AU Passata" panose="020B0503030502030804" pitchFamily="34" charset="77"/>
              </a:rPr>
              <a:t> as a function of the </a:t>
            </a:r>
            <a:r>
              <a:rPr lang="en-GB" altLang="en-US" sz="2400" b="1" dirty="0">
                <a:solidFill>
                  <a:schemeClr val="bg1"/>
                </a:solidFill>
                <a:latin typeface="AU Passata" panose="020B0503030502030804" pitchFamily="34" charset="77"/>
              </a:rPr>
              <a:t>predictor</a:t>
            </a:r>
            <a:r>
              <a:rPr lang="en-GB" altLang="en-US" sz="2400" dirty="0">
                <a:solidFill>
                  <a:schemeClr val="bg1"/>
                </a:solidFill>
                <a:latin typeface="AU Passata" panose="020B0503030502030804" pitchFamily="34" charset="77"/>
              </a:rPr>
              <a:t>?</a:t>
            </a:r>
            <a:endParaRPr lang="en-GB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9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assumptions -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Normal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9FCD9-6281-4E49-BA69-778E06B4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383164"/>
            <a:ext cx="4680000" cy="46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63C04-7BC1-A4C1-E2C6-142211B7C869}"/>
              </a:ext>
            </a:extLst>
          </p:cNvPr>
          <p:cNvSpPr txBox="1"/>
          <p:nvPr/>
        </p:nvSpPr>
        <p:spPr>
          <a:xfrm>
            <a:off x="6291011" y="4082890"/>
            <a:ext cx="4802104" cy="120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kern="0" dirty="0">
                <a:solidFill>
                  <a:srgbClr val="FF0000"/>
                </a:solidFill>
              </a:rPr>
              <a:t>The residuals are normally distributed if they are in a straight 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A7337-A769-AB50-E299-203DAB8B4E03}"/>
              </a:ext>
            </a:extLst>
          </p:cNvPr>
          <p:cNvSpPr txBox="1"/>
          <p:nvPr/>
        </p:nvSpPr>
        <p:spPr>
          <a:xfrm>
            <a:off x="6291011" y="2005387"/>
            <a:ext cx="4802104" cy="1815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2400" b="1" kern="0" dirty="0">
                <a:solidFill>
                  <a:schemeClr val="bg1"/>
                </a:solidFill>
              </a:rPr>
              <a:t>WHAT ARE WE TESTING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AU Passata" panose="020B0503030502030804" pitchFamily="34" charset="77"/>
              </a:rPr>
              <a:t>Do the residual error terms meet the assumption of normal distribution?</a:t>
            </a:r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1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LINEAR regression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000" b="0" noProof="0" dirty="0">
                <a:latin typeface="AU Passata" panose="020B0503030502030804" pitchFamily="34" charset="77"/>
              </a:rPr>
              <a:t>What we will talk about today</a:t>
            </a:r>
            <a:endParaRPr lang="en-GB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6" cy="3937484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AU Passata" panose="020B0503030502030804" pitchFamily="34" charset="77"/>
              </a:rPr>
              <a:t>Basics of regressions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How this is done?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AU Passata" panose="020B0503030502030804" pitchFamily="34" charset="77"/>
              </a:rPr>
              <a:t>Linear regression assumptions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What is needed?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AU Passata" panose="020B0503030502030804" pitchFamily="34" charset="77"/>
              </a:rPr>
              <a:t>Collinearity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 – Which predictors should I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AU Passata" panose="020B0503030502030804" pitchFamily="34" charset="77"/>
              </a:rPr>
              <a:t>Model selection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Reduce the number of variables used.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Contrasting predictors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Which predictor is more important?</a:t>
            </a:r>
            <a:endParaRPr lang="en-GB" sz="2800" noProof="0" dirty="0">
              <a:solidFill>
                <a:schemeClr val="bg1">
                  <a:lumMod val="50000"/>
                </a:schemeClr>
              </a:solidFill>
              <a:latin typeface="AU Passata" panose="020B05030305020308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Assessing my model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How good is you model?</a:t>
            </a:r>
            <a:endParaRPr lang="en-GB" sz="2800" noProof="0" dirty="0">
              <a:solidFill>
                <a:schemeClr val="bg1">
                  <a:lumMod val="50000"/>
                </a:schemeClr>
              </a:solidFill>
              <a:latin typeface="AU Passata" panose="020B05030305020308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29/08/2022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1347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</a:rPr>
              <a:t>Solving problems with assumptions: </a:t>
            </a:r>
            <a:r>
              <a:rPr lang="en-GB" sz="4800" b="0" dirty="0">
                <a:latin typeface="AU Passata" panose="020B0503030502030804" pitchFamily="34" charset="77"/>
              </a:rPr>
              <a:t>Transformations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10000"/>
              </a:spcBef>
            </a:pPr>
            <a:r>
              <a:rPr lang="en-GB" altLang="en-US" sz="2800" dirty="0">
                <a:latin typeface="AU Passata" panose="020B0503030502030804" pitchFamily="34" charset="77"/>
              </a:rPr>
              <a:t>power (e.g. square-root).</a:t>
            </a:r>
          </a:p>
          <a:p>
            <a:pPr>
              <a:spcBef>
                <a:spcPct val="10000"/>
              </a:spcBef>
            </a:pPr>
            <a:r>
              <a:rPr lang="en-GB" altLang="en-US" sz="2800" dirty="0">
                <a:latin typeface="AU Passata" panose="020B0503030502030804" pitchFamily="34" charset="77"/>
              </a:rPr>
              <a:t>Logarithmic (e.g. L</a:t>
            </a:r>
            <a:r>
              <a:rPr lang="en-GB" altLang="en-US" sz="2800" baseline="-25000" dirty="0">
                <a:latin typeface="AU Passata" panose="020B0503030502030804" pitchFamily="34" charset="77"/>
              </a:rPr>
              <a:t>n</a:t>
            </a:r>
            <a:r>
              <a:rPr lang="en-GB" altLang="en-US" sz="2800" dirty="0">
                <a:latin typeface="AU Passata" panose="020B0503030502030804" pitchFamily="34" charset="77"/>
              </a:rPr>
              <a:t> or Log</a:t>
            </a:r>
            <a:r>
              <a:rPr lang="en-GB" altLang="en-US" sz="2800" baseline="-25000" dirty="0">
                <a:latin typeface="AU Passata" panose="020B0503030502030804" pitchFamily="34" charset="77"/>
              </a:rPr>
              <a:t>10</a:t>
            </a:r>
            <a:r>
              <a:rPr lang="en-GB" altLang="en-US" sz="2800" dirty="0">
                <a:latin typeface="AU Passata" panose="020B0503030502030804" pitchFamily="34" charset="77"/>
              </a:rPr>
              <a:t>).</a:t>
            </a:r>
          </a:p>
          <a:p>
            <a:pPr>
              <a:spcBef>
                <a:spcPct val="10000"/>
              </a:spcBef>
            </a:pPr>
            <a:endParaRPr lang="en-GB" altLang="en-US" sz="2800" dirty="0">
              <a:latin typeface="AU Passata" panose="020B0503030502030804" pitchFamily="34" charset="77"/>
            </a:endParaRPr>
          </a:p>
          <a:p>
            <a:pPr>
              <a:spcBef>
                <a:spcPct val="10000"/>
              </a:spcBef>
            </a:pPr>
            <a:r>
              <a:rPr lang="en-GB" altLang="en-US" sz="2800" dirty="0">
                <a:latin typeface="AU Passata" panose="020B0503030502030804" pitchFamily="34" charset="77"/>
              </a:rPr>
              <a:t>Logit.</a:t>
            </a:r>
          </a:p>
          <a:p>
            <a:pPr>
              <a:spcBef>
                <a:spcPct val="10000"/>
              </a:spcBef>
            </a:pPr>
            <a:r>
              <a:rPr lang="en-GB" altLang="en-US" sz="2800" dirty="0" err="1">
                <a:latin typeface="AU Passata" panose="020B0503030502030804" pitchFamily="34" charset="77"/>
              </a:rPr>
              <a:t>arcsin</a:t>
            </a:r>
            <a:r>
              <a:rPr lang="en-GB" altLang="en-US" sz="2800" dirty="0">
                <a:latin typeface="AU Passata" panose="020B0503030502030804" pitchFamily="34" charset="77"/>
              </a:rPr>
              <a:t> square-root.</a:t>
            </a:r>
          </a:p>
          <a:p>
            <a:pPr>
              <a:spcBef>
                <a:spcPct val="10000"/>
              </a:spcBef>
            </a:pPr>
            <a:endParaRPr lang="en-GB" sz="4000" b="1" i="1" dirty="0">
              <a:latin typeface="AU Passata" panose="020B0503030502030804" pitchFamily="34" charset="77"/>
            </a:endParaRPr>
          </a:p>
          <a:p>
            <a:endParaRPr lang="en-GB" sz="2800" dirty="0">
              <a:latin typeface="AU Passata" panose="020B0503030502030804" pitchFamily="34" charset="77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7982" y="1914521"/>
            <a:ext cx="8368592" cy="949970"/>
            <a:chOff x="628650" y="1493709"/>
            <a:chExt cx="8368592" cy="949970"/>
          </a:xfrm>
        </p:grpSpPr>
        <p:sp>
          <p:nvSpPr>
            <p:cNvPr id="7" name="Rectangle 6"/>
            <p:cNvSpPr/>
            <p:nvPr/>
          </p:nvSpPr>
          <p:spPr>
            <a:xfrm>
              <a:off x="628650" y="1493709"/>
              <a:ext cx="5772149" cy="94997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>
                <a:latin typeface="AU Passata" panose="020B0503030502030804" pitchFamily="34" charset="77"/>
              </a:endParaRPr>
            </a:p>
          </p:txBody>
        </p:sp>
        <p:cxnSp>
          <p:nvCxnSpPr>
            <p:cNvPr id="9" name="Straight Arrow Connector 8"/>
            <p:cNvCxnSpPr>
              <a:cxnSpLocks/>
              <a:stCxn id="7" idx="3"/>
              <a:endCxn id="15" idx="1"/>
            </p:cNvCxnSpPr>
            <p:nvPr/>
          </p:nvCxnSpPr>
          <p:spPr>
            <a:xfrm>
              <a:off x="6400799" y="1968694"/>
              <a:ext cx="80151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202309" y="1547513"/>
              <a:ext cx="1794933" cy="842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GB" altLang="en-US" sz="2800" b="1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Box-Cox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16FE8-3F97-7A46-9FD8-C056F37F12C1}"/>
              </a:ext>
            </a:extLst>
          </p:cNvPr>
          <p:cNvGrpSpPr/>
          <p:nvPr/>
        </p:nvGrpSpPr>
        <p:grpSpPr>
          <a:xfrm>
            <a:off x="823114" y="3291547"/>
            <a:ext cx="8565510" cy="949970"/>
            <a:chOff x="628650" y="1493709"/>
            <a:chExt cx="8565510" cy="9499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BF373-2E94-2243-B001-7F694684413F}"/>
                </a:ext>
              </a:extLst>
            </p:cNvPr>
            <p:cNvSpPr/>
            <p:nvPr/>
          </p:nvSpPr>
          <p:spPr>
            <a:xfrm>
              <a:off x="628650" y="1493709"/>
              <a:ext cx="5772149" cy="94997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>
                <a:latin typeface="AU Passata" panose="020B0503030502030804" pitchFamily="34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06C874-58AE-884D-A4B6-01D952B0AA9C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6400799" y="1968694"/>
              <a:ext cx="80151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08CE78-2482-0849-92DE-294D0B418C6D}"/>
                </a:ext>
              </a:extLst>
            </p:cNvPr>
            <p:cNvSpPr/>
            <p:nvPr/>
          </p:nvSpPr>
          <p:spPr>
            <a:xfrm>
              <a:off x="7202309" y="1547513"/>
              <a:ext cx="1991851" cy="842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GB" altLang="en-US" sz="2800" b="1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Proportion data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BB91A0-425B-0648-A1A4-0B2A9288C379}"/>
              </a:ext>
            </a:extLst>
          </p:cNvPr>
          <p:cNvSpPr/>
          <p:nvPr/>
        </p:nvSpPr>
        <p:spPr>
          <a:xfrm>
            <a:off x="1400569" y="4660905"/>
            <a:ext cx="4387807" cy="107721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1" i="1" dirty="0">
                <a:solidFill>
                  <a:schemeClr val="bg1"/>
                </a:solidFill>
                <a:latin typeface="AU Passata" panose="020B0503030502030804" pitchFamily="34" charset="77"/>
              </a:rPr>
              <a:t>Why transform?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2000" i="1" dirty="0">
                <a:solidFill>
                  <a:schemeClr val="bg1"/>
                </a:solidFill>
                <a:latin typeface="AU Passata" panose="020B0503030502030804" pitchFamily="34" charset="77"/>
              </a:rPr>
              <a:t>to reduce or remove </a:t>
            </a:r>
            <a:r>
              <a:rPr lang="en-GB" sz="2000" b="1" i="1" dirty="0">
                <a:solidFill>
                  <a:schemeClr val="bg1"/>
                </a:solidFill>
                <a:latin typeface="AU Passata" panose="020B0503030502030804" pitchFamily="34" charset="77"/>
              </a:rPr>
              <a:t>non-normality, non-linearity, heteroscedasticity</a:t>
            </a:r>
            <a:r>
              <a:rPr lang="en-GB" sz="2000" i="1" dirty="0">
                <a:solidFill>
                  <a:schemeClr val="bg1"/>
                </a:solidFill>
                <a:latin typeface="AU Passata" panose="020B0503030502030804" pitchFamily="34" charset="77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1302A-984B-D64E-8B29-394333264E8D}"/>
              </a:ext>
            </a:extLst>
          </p:cNvPr>
          <p:cNvSpPr/>
          <p:nvPr/>
        </p:nvSpPr>
        <p:spPr>
          <a:xfrm>
            <a:off x="6401995" y="4660905"/>
            <a:ext cx="4387807" cy="107721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b="1" i="1" dirty="0">
                <a:solidFill>
                  <a:schemeClr val="bg1"/>
                </a:solidFill>
                <a:latin typeface="AU Passata" panose="020B0503030502030804" pitchFamily="34" charset="77"/>
              </a:rPr>
              <a:t>What to transform?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2000" i="1" dirty="0">
                <a:solidFill>
                  <a:schemeClr val="bg1"/>
                </a:solidFill>
                <a:latin typeface="AU Passata" panose="020B0503030502030804" pitchFamily="34" charset="77"/>
              </a:rPr>
              <a:t>You manly want to transform your response variable.</a:t>
            </a:r>
          </a:p>
        </p:txBody>
      </p:sp>
    </p:spTree>
    <p:extLst>
      <p:ext uri="{BB962C8B-B14F-4D97-AF65-F5344CB8AC3E}">
        <p14:creationId xmlns:p14="http://schemas.microsoft.com/office/powerpoint/2010/main" val="848972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14961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Multiple regression 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400" b="0" dirty="0"/>
              <a:t>Multicollinearity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C3D2E-0259-BD47-8823-0716A632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3" y="1592263"/>
            <a:ext cx="4874441" cy="487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9E370-7364-E81D-5A90-205F178F1E73}"/>
              </a:ext>
            </a:extLst>
          </p:cNvPr>
          <p:cNvSpPr txBox="1"/>
          <p:nvPr/>
        </p:nvSpPr>
        <p:spPr>
          <a:xfrm>
            <a:off x="6291011" y="3898224"/>
            <a:ext cx="4802104" cy="1569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400" kern="0" dirty="0">
                <a:solidFill>
                  <a:srgbClr val="FF0000"/>
                </a:solidFill>
              </a:rPr>
              <a:t>We have collinearity if one predictor can be predicted based on the others with a </a:t>
            </a:r>
            <a:r>
              <a:rPr lang="en-GB" sz="2400" b="1" kern="0" dirty="0">
                <a:solidFill>
                  <a:srgbClr val="FF0000"/>
                </a:solidFill>
              </a:rPr>
              <a:t>substantial </a:t>
            </a:r>
            <a:r>
              <a:rPr lang="en-GB" sz="2400" kern="0" dirty="0">
                <a:solidFill>
                  <a:srgbClr val="FF0000"/>
                </a:solidFill>
              </a:rPr>
              <a:t>degree of accuracy.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DCEAA-B843-EEF2-5B33-ED035EB1A49F}"/>
              </a:ext>
            </a:extLst>
          </p:cNvPr>
          <p:cNvSpPr txBox="1"/>
          <p:nvPr/>
        </p:nvSpPr>
        <p:spPr>
          <a:xfrm>
            <a:off x="6291011" y="2313163"/>
            <a:ext cx="4802104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kern="0" dirty="0">
                <a:solidFill>
                  <a:schemeClr val="bg1"/>
                </a:solidFill>
              </a:rPr>
              <a:t>WHAT ARE WE TESTING?</a:t>
            </a:r>
          </a:p>
          <a:p>
            <a:pPr>
              <a:lnSpc>
                <a:spcPct val="100000"/>
              </a:lnSpc>
            </a:pPr>
            <a:r>
              <a:rPr lang="en-GB" altLang="en-US" sz="2400" dirty="0">
                <a:solidFill>
                  <a:schemeClr val="bg1"/>
                </a:solidFill>
                <a:latin typeface="AU Passata" panose="020B0503030502030804" pitchFamily="34" charset="77"/>
              </a:rPr>
              <a:t>Are some predictors strongly correlated?</a:t>
            </a:r>
            <a:endParaRPr lang="en-GB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8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Multiple regression 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400" b="0" dirty="0"/>
              <a:t>Multicollinearity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C3D2E-0259-BD47-8823-0716A632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3" y="1592263"/>
            <a:ext cx="4874441" cy="487444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0D1C10-8BA1-7D45-97EB-3B0355C3F1CD}"/>
              </a:ext>
            </a:extLst>
          </p:cNvPr>
          <p:cNvSpPr txBox="1">
            <a:spLocks/>
          </p:cNvSpPr>
          <p:nvPr/>
        </p:nvSpPr>
        <p:spPr bwMode="auto">
          <a:xfrm>
            <a:off x="6027506" y="1572399"/>
            <a:ext cx="5778500" cy="2410054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b="1" kern="0" dirty="0">
                <a:solidFill>
                  <a:schemeClr val="bg1"/>
                </a:solidFill>
              </a:rPr>
              <a:t>WHY THIS IS A PROBLEM?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Inflate standard errors of partial regression coefficients.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Partial regression coefficients change erratically by adding or removing a variable.</a:t>
            </a:r>
          </a:p>
          <a:p>
            <a:pPr lvl="1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5DB64-2C70-DE4F-BC13-2D412804011C}"/>
              </a:ext>
            </a:extLst>
          </p:cNvPr>
          <p:cNvSpPr/>
          <p:nvPr/>
        </p:nvSpPr>
        <p:spPr>
          <a:xfrm>
            <a:off x="6653305" y="4245314"/>
            <a:ext cx="4526901" cy="19389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252000" lvl="1" indent="0" algn="ctr">
              <a:lnSpc>
                <a:spcPct val="10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Multicollinearity refers to </a:t>
            </a:r>
            <a:r>
              <a:rPr lang="en-GB" sz="2400" i="1" u="sng" dirty="0">
                <a:solidFill>
                  <a:srgbClr val="FF0000"/>
                </a:solidFill>
              </a:rPr>
              <a:t>individual predictors</a:t>
            </a:r>
          </a:p>
          <a:p>
            <a:pPr marL="252000" lvl="1" indent="0" algn="ctr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FF0000"/>
                </a:solidFill>
              </a:rPr>
              <a:t>NOT</a:t>
            </a:r>
            <a:endParaRPr lang="en-GB" sz="24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the reliability of the model as a whole.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197420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Multiple regression 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800" b="0" dirty="0"/>
              <a:t>Multicollinearity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C3D2E-0259-BD47-8823-0716A632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3" y="1592263"/>
            <a:ext cx="4874441" cy="487444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0D1C10-8BA1-7D45-97EB-3B0355C3F1CD}"/>
              </a:ext>
            </a:extLst>
          </p:cNvPr>
          <p:cNvSpPr txBox="1">
            <a:spLocks/>
          </p:cNvSpPr>
          <p:nvPr/>
        </p:nvSpPr>
        <p:spPr bwMode="auto">
          <a:xfrm>
            <a:off x="6267817" y="2311357"/>
            <a:ext cx="4972802" cy="140038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sz="2400" kern="0" dirty="0">
                <a:solidFill>
                  <a:schemeClr val="bg1"/>
                </a:solidFill>
              </a:rPr>
              <a:t>Testing for multicollinearity involves assessing the </a:t>
            </a:r>
            <a:r>
              <a:rPr lang="en-GB" sz="2400" b="1" kern="0" dirty="0">
                <a:solidFill>
                  <a:schemeClr val="bg1"/>
                </a:solidFill>
              </a:rPr>
              <a:t>redundancy of predictors </a:t>
            </a:r>
            <a:r>
              <a:rPr lang="en-GB" sz="2400" kern="0" dirty="0">
                <a:solidFill>
                  <a:schemeClr val="bg1"/>
                </a:solidFill>
              </a:rPr>
              <a:t>via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29A14-A7DC-D544-CC00-C7DD51F054B5}"/>
              </a:ext>
            </a:extLst>
          </p:cNvPr>
          <p:cNvGrpSpPr/>
          <p:nvPr/>
        </p:nvGrpSpPr>
        <p:grpSpPr>
          <a:xfrm>
            <a:off x="5864969" y="3922765"/>
            <a:ext cx="5778498" cy="1206815"/>
            <a:chOff x="5642384" y="3640023"/>
            <a:chExt cx="5778498" cy="120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3A95BF-4AED-BF30-86FB-BAAAF43A5E06}"/>
                </a:ext>
              </a:extLst>
            </p:cNvPr>
            <p:cNvSpPr txBox="1"/>
            <p:nvPr/>
          </p:nvSpPr>
          <p:spPr>
            <a:xfrm>
              <a:off x="8720871" y="3646509"/>
              <a:ext cx="2700011" cy="120032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GB" sz="2400" kern="0" dirty="0">
                  <a:solidFill>
                    <a:srgbClr val="FF0000"/>
                  </a:solidFill>
                </a:rPr>
                <a:t>Tolerance / Variance inflation</a:t>
              </a:r>
            </a:p>
            <a:p>
              <a:pPr algn="ctr">
                <a:lnSpc>
                  <a:spcPct val="100000"/>
                </a:lnSpc>
                <a:buNone/>
              </a:pPr>
              <a:r>
                <a:rPr lang="en-GB" sz="2400" i="1" kern="0" dirty="0"/>
                <a:t>X</a:t>
              </a:r>
              <a:r>
                <a:rPr lang="en-GB" sz="2400" i="1" kern="0" baseline="-25000" dirty="0"/>
                <a:t>i </a:t>
              </a:r>
              <a:r>
                <a:rPr lang="en-GB" sz="2400" i="1" kern="0" dirty="0"/>
                <a:t>~ </a:t>
              </a:r>
              <a:r>
                <a:rPr lang="en-GB" sz="2400" i="1" kern="0" dirty="0" err="1"/>
                <a:t>X</a:t>
              </a:r>
              <a:r>
                <a:rPr lang="en-GB" sz="2400" i="1" kern="0" baseline="-25000" dirty="0" err="1"/>
                <a:t>j</a:t>
              </a:r>
              <a:r>
                <a:rPr lang="en-GB" sz="2400" i="1" kern="0" dirty="0"/>
                <a:t> + </a:t>
              </a:r>
              <a:r>
                <a:rPr lang="en-GB" sz="2400" i="1" kern="0" dirty="0" err="1"/>
                <a:t>X</a:t>
              </a:r>
              <a:r>
                <a:rPr lang="en-GB" sz="2400" i="1" kern="0" baseline="-25000" dirty="0" err="1"/>
                <a:t>k</a:t>
              </a:r>
              <a:r>
                <a:rPr lang="en-GB" sz="2400" i="1" kern="0" dirty="0"/>
                <a:t> + …+ </a:t>
              </a:r>
              <a:r>
                <a:rPr lang="en-GB" sz="2400" i="1" kern="0" dirty="0" err="1"/>
                <a:t>X</a:t>
              </a:r>
              <a:r>
                <a:rPr lang="en-GB" sz="2400" i="1" kern="0" baseline="-25000" dirty="0" err="1"/>
                <a:t>n</a:t>
              </a:r>
              <a:endParaRPr lang="en-GB" sz="2400" i="1" kern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A128DF-C728-C410-A10F-5FBFF750745F}"/>
                </a:ext>
              </a:extLst>
            </p:cNvPr>
            <p:cNvSpPr txBox="1"/>
            <p:nvPr/>
          </p:nvSpPr>
          <p:spPr>
            <a:xfrm>
              <a:off x="5642384" y="3640023"/>
              <a:ext cx="2700011" cy="120032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i="1" kern="0" dirty="0">
                  <a:solidFill>
                    <a:srgbClr val="FF0000"/>
                  </a:solidFill>
                </a:rPr>
                <a:t>Pairwise correlations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i="1" kern="0" dirty="0"/>
                <a:t>X</a:t>
              </a:r>
              <a:r>
                <a:rPr lang="en-GB" sz="2400" i="1" kern="0" baseline="-25000" dirty="0"/>
                <a:t>i </a:t>
              </a:r>
              <a:r>
                <a:rPr lang="en-GB" sz="2400" i="1" kern="0" dirty="0"/>
                <a:t>~ </a:t>
              </a:r>
              <a:r>
                <a:rPr lang="en-GB" sz="2400" i="1" kern="0" dirty="0" err="1"/>
                <a:t>X</a:t>
              </a:r>
              <a:r>
                <a:rPr lang="en-GB" sz="2400" i="1" kern="0" baseline="-25000" dirty="0" err="1"/>
                <a:t>j</a:t>
              </a:r>
              <a:endParaRPr lang="en-GB" sz="2400" i="1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6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Multiple regression 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sz="4400" b="0" dirty="0"/>
              <a:t>Multicollinearity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C3D2E-0259-BD47-8823-0716A632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484" y="1474318"/>
            <a:ext cx="4874441" cy="48744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19DAFF-C3B9-B14D-8AD1-0CF9F4FBB75E}"/>
              </a:ext>
            </a:extLst>
          </p:cNvPr>
          <p:cNvSpPr/>
          <p:nvPr/>
        </p:nvSpPr>
        <p:spPr bwMode="auto">
          <a:xfrm>
            <a:off x="3134541" y="1974850"/>
            <a:ext cx="2247768" cy="1058906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i="1" kern="0" dirty="0"/>
              <a:t>Pairwise correlations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23847-1EE0-994F-A9CB-15668509D84B}"/>
              </a:ext>
            </a:extLst>
          </p:cNvPr>
          <p:cNvSpPr/>
          <p:nvPr/>
        </p:nvSpPr>
        <p:spPr bwMode="auto">
          <a:xfrm>
            <a:off x="6002132" y="4241886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B72ED-84F1-544C-A30B-6D3EF2D280E5}"/>
              </a:ext>
            </a:extLst>
          </p:cNvPr>
          <p:cNvSpPr/>
          <p:nvPr/>
        </p:nvSpPr>
        <p:spPr bwMode="auto">
          <a:xfrm>
            <a:off x="6002132" y="3241233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0671AC-45FB-1448-9961-BB7030EC4F32}"/>
              </a:ext>
            </a:extLst>
          </p:cNvPr>
          <p:cNvSpPr/>
          <p:nvPr/>
        </p:nvSpPr>
        <p:spPr bwMode="auto">
          <a:xfrm>
            <a:off x="7014745" y="4241886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453986-FD20-4844-A4C3-B80FACAE70A0}"/>
              </a:ext>
            </a:extLst>
          </p:cNvPr>
          <p:cNvSpPr/>
          <p:nvPr/>
        </p:nvSpPr>
        <p:spPr bwMode="auto">
          <a:xfrm>
            <a:off x="7014745" y="5295322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E2D222-F2D6-2043-8A5F-E297BDABCA82}"/>
              </a:ext>
            </a:extLst>
          </p:cNvPr>
          <p:cNvSpPr/>
          <p:nvPr/>
        </p:nvSpPr>
        <p:spPr bwMode="auto">
          <a:xfrm>
            <a:off x="6002132" y="5295321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24655B-9D27-4548-B225-F0F929E9871B}"/>
              </a:ext>
            </a:extLst>
          </p:cNvPr>
          <p:cNvSpPr/>
          <p:nvPr/>
        </p:nvSpPr>
        <p:spPr bwMode="auto">
          <a:xfrm>
            <a:off x="8062784" y="5295321"/>
            <a:ext cx="931602" cy="34598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C6C10EF-139F-9041-A93E-F77265FA77C6}"/>
              </a:ext>
            </a:extLst>
          </p:cNvPr>
          <p:cNvCxnSpPr>
            <a:cxnSpLocks/>
            <a:stCxn id="5" idx="2"/>
            <a:endCxn id="13" idx="2"/>
          </p:cNvCxnSpPr>
          <p:nvPr/>
        </p:nvCxnSpPr>
        <p:spPr bwMode="auto">
          <a:xfrm rot="16200000" flipH="1">
            <a:off x="4940042" y="2352138"/>
            <a:ext cx="380472" cy="1743707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74BA411-B04E-134A-8B76-415FF914CFE6}"/>
              </a:ext>
            </a:extLst>
          </p:cNvPr>
          <p:cNvCxnSpPr>
            <a:cxnSpLocks/>
            <a:stCxn id="5" idx="2"/>
            <a:endCxn id="11" idx="2"/>
          </p:cNvCxnSpPr>
          <p:nvPr/>
        </p:nvCxnSpPr>
        <p:spPr bwMode="auto">
          <a:xfrm rot="16200000" flipH="1">
            <a:off x="4439716" y="2852464"/>
            <a:ext cx="1381125" cy="1743707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37D2C27-E865-CE4B-A468-A3401A7FCBC3}"/>
              </a:ext>
            </a:extLst>
          </p:cNvPr>
          <p:cNvCxnSpPr>
            <a:cxnSpLocks/>
            <a:stCxn id="5" idx="2"/>
            <a:endCxn id="16" idx="2"/>
          </p:cNvCxnSpPr>
          <p:nvPr/>
        </p:nvCxnSpPr>
        <p:spPr bwMode="auto">
          <a:xfrm rot="16200000" flipH="1">
            <a:off x="3912998" y="3379182"/>
            <a:ext cx="2434560" cy="1743707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114E7C5-9CE4-804C-BF81-0C38A89B0C02}"/>
              </a:ext>
            </a:extLst>
          </p:cNvPr>
          <p:cNvSpPr/>
          <p:nvPr/>
        </p:nvSpPr>
        <p:spPr>
          <a:xfrm>
            <a:off x="508878" y="3578124"/>
            <a:ext cx="3377788" cy="184665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A rule of thumb is that values above 0.7 are strong correlations and hence imply strong </a:t>
            </a:r>
            <a:r>
              <a:rPr lang="en-GB" sz="2400" kern="0" dirty="0">
                <a:solidFill>
                  <a:schemeClr val="bg1"/>
                </a:solidFill>
              </a:rPr>
              <a:t>Pairwise </a:t>
            </a:r>
            <a:r>
              <a:rPr lang="en-US" sz="2400" dirty="0">
                <a:solidFill>
                  <a:schemeClr val="bg1"/>
                </a:solidFill>
              </a:rPr>
              <a:t>collinearity.</a:t>
            </a:r>
          </a:p>
        </p:txBody>
      </p:sp>
    </p:spTree>
    <p:extLst>
      <p:ext uri="{BB962C8B-B14F-4D97-AF65-F5344CB8AC3E}">
        <p14:creationId xmlns:p14="http://schemas.microsoft.com/office/powerpoint/2010/main" val="270260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FA14-A3C2-EA47-9FE3-4D3D976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>
                <a:latin typeface="AU Passata" panose="020B0503030502030804" pitchFamily="34" charset="77"/>
              </a:rPr>
              <a:t>Multiple regression assumptions –</a:t>
            </a:r>
            <a:r>
              <a:rPr lang="en-GB" sz="4800" b="0" dirty="0">
                <a:latin typeface="AU Passata" panose="020B0503030502030804" pitchFamily="34" charset="77"/>
              </a:rPr>
              <a:t> </a:t>
            </a:r>
            <a:r>
              <a:rPr lang="en-GB" altLang="en-US" sz="4400" b="0" dirty="0">
                <a:latin typeface="AU Passata" panose="020B0503030502030804" pitchFamily="34" charset="77"/>
              </a:rPr>
              <a:t>How to estimate Tolerance? </a:t>
            </a:r>
            <a:endParaRPr lang="en-GB" sz="4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1649-29EB-F94C-BB23-E1B283371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altLang="en-US" sz="2800" dirty="0">
                <a:latin typeface="AU Passata" panose="020B0503030502030804" pitchFamily="34" charset="77"/>
              </a:rPr>
              <a:t>Is estimated by modelling each predictor as a function of all other predators.</a:t>
            </a:r>
          </a:p>
          <a:p>
            <a:pPr marL="252000" lvl="1" indent="0" algn="ctr">
              <a:buNone/>
            </a:pPr>
            <a:r>
              <a:rPr lang="en-GB" altLang="en-US" sz="2800" dirty="0">
                <a:latin typeface="AU Passata" panose="020B0503030502030804" pitchFamily="34" charset="77"/>
              </a:rPr>
              <a:t> </a:t>
            </a:r>
            <a:r>
              <a:rPr lang="en-GB" sz="2800" i="1" dirty="0"/>
              <a:t>X</a:t>
            </a:r>
            <a:r>
              <a:rPr lang="en-GB" sz="2800" i="1" baseline="-25000" dirty="0"/>
              <a:t>i </a:t>
            </a:r>
            <a:r>
              <a:rPr lang="en-GB" sz="2800" i="1" dirty="0"/>
              <a:t>~ </a:t>
            </a:r>
            <a:r>
              <a:rPr lang="en-GB" sz="2800" i="1" dirty="0" err="1"/>
              <a:t>X</a:t>
            </a:r>
            <a:r>
              <a:rPr lang="en-GB" sz="2800" i="1" baseline="-25000" dirty="0" err="1"/>
              <a:t>j</a:t>
            </a:r>
            <a:r>
              <a:rPr lang="en-GB" sz="2800" i="1" dirty="0"/>
              <a:t> + </a:t>
            </a:r>
            <a:r>
              <a:rPr lang="en-GB" sz="2800" i="1" dirty="0" err="1"/>
              <a:t>X</a:t>
            </a:r>
            <a:r>
              <a:rPr lang="en-GB" sz="2800" i="1" baseline="-25000" dirty="0" err="1"/>
              <a:t>k</a:t>
            </a:r>
            <a:r>
              <a:rPr lang="en-GB" sz="2800" i="1" dirty="0"/>
              <a:t> + …+ </a:t>
            </a:r>
            <a:r>
              <a:rPr lang="en-GB" sz="2800" i="1" dirty="0" err="1"/>
              <a:t>X</a:t>
            </a:r>
            <a:r>
              <a:rPr lang="en-GB" sz="2800" i="1" baseline="-25000" dirty="0" err="1"/>
              <a:t>n</a:t>
            </a:r>
            <a:endParaRPr lang="en-GB" sz="2800" i="1" dirty="0"/>
          </a:p>
          <a:p>
            <a:pPr lvl="1"/>
            <a:r>
              <a:rPr lang="en-GB" altLang="en-US" sz="2800" dirty="0">
                <a:latin typeface="AU Passata" panose="020B0503030502030804" pitchFamily="34" charset="77"/>
              </a:rPr>
              <a:t>The </a:t>
            </a:r>
            <a:r>
              <a:rPr lang="en-GB" altLang="en-US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Tolerance </a:t>
            </a:r>
            <a:r>
              <a:rPr lang="en-GB" altLang="en-US" sz="2800" dirty="0">
                <a:latin typeface="AU Passata" panose="020B0503030502030804" pitchFamily="34" charset="77"/>
              </a:rPr>
              <a:t>for of each predictor is based on this regression and estimated as: </a:t>
            </a:r>
            <a:r>
              <a:rPr lang="en-GB" altLang="en-US" sz="2800" b="1" dirty="0">
                <a:latin typeface="AU Passata" panose="020B0503030502030804" pitchFamily="34" charset="77"/>
              </a:rPr>
              <a:t>1 − R</a:t>
            </a:r>
            <a:r>
              <a:rPr lang="en-GB" altLang="en-US" sz="2800" b="1" baseline="30000" dirty="0">
                <a:latin typeface="AU Passata" panose="020B0503030502030804" pitchFamily="34" charset="77"/>
              </a:rPr>
              <a:t>2.</a:t>
            </a:r>
            <a:r>
              <a:rPr lang="en-GB" altLang="en-US" sz="2800" b="1" dirty="0">
                <a:latin typeface="AU Passata" panose="020B0503030502030804" pitchFamily="34" charset="77"/>
              </a:rPr>
              <a:t> </a:t>
            </a:r>
          </a:p>
          <a:p>
            <a:pPr marL="252000" lvl="1" indent="0" algn="ctr">
              <a:buNone/>
            </a:pPr>
            <a:r>
              <a:rPr lang="en-GB" altLang="en-US" sz="2800" dirty="0">
                <a:latin typeface="AU Passata" panose="020B0503030502030804" pitchFamily="34" charset="77"/>
              </a:rPr>
              <a:t>Values below 0.1 are problematic.</a:t>
            </a:r>
          </a:p>
          <a:p>
            <a:pPr lvl="1"/>
            <a:endParaRPr lang="en-GB" altLang="en-US" sz="2800" dirty="0">
              <a:latin typeface="AU Passata" panose="020B0503030502030804" pitchFamily="34" charset="77"/>
            </a:endParaRPr>
          </a:p>
          <a:p>
            <a:pPr lvl="1"/>
            <a:r>
              <a:rPr lang="en-GB" altLang="en-US" sz="2800" dirty="0">
                <a:latin typeface="AU Passata" panose="020B0503030502030804" pitchFamily="34" charset="77"/>
              </a:rPr>
              <a:t>The inverse of the </a:t>
            </a:r>
            <a:r>
              <a:rPr lang="en-GB" altLang="en-US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Tolerance </a:t>
            </a:r>
            <a:r>
              <a:rPr lang="en-GB" altLang="en-US" sz="2800" dirty="0">
                <a:latin typeface="AU Passata" panose="020B0503030502030804" pitchFamily="34" charset="77"/>
              </a:rPr>
              <a:t>is called </a:t>
            </a:r>
            <a:r>
              <a:rPr lang="en-GB" altLang="en-US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Variance inflation index</a:t>
            </a:r>
            <a:r>
              <a:rPr lang="en-GB" altLang="en-US" sz="2800" dirty="0">
                <a:latin typeface="AU Passata" panose="020B0503030502030804" pitchFamily="34" charset="77"/>
              </a:rPr>
              <a:t>.</a:t>
            </a:r>
            <a:endParaRPr lang="en-GB" altLang="en-US" sz="2800" dirty="0">
              <a:solidFill>
                <a:srgbClr val="C00000"/>
              </a:solidFill>
              <a:latin typeface="AU Passata" panose="020B05030305020308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D718-4B10-154E-96D2-EFAC09CB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AD00-FB7D-2D4C-8741-FADD98205813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20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Dealing with collinearity</a:t>
            </a:r>
            <a:endParaRPr lang="en-GB" sz="480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altLang="en-US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Simplest solution: </a:t>
            </a:r>
            <a:r>
              <a:rPr lang="en-GB" altLang="en-US" sz="2800" dirty="0">
                <a:latin typeface="AU Passata" panose="020B0503030502030804" pitchFamily="34" charset="77"/>
              </a:rPr>
              <a:t>Remove redundant variables.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1800" b="1" dirty="0">
              <a:solidFill>
                <a:srgbClr val="C00000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Principal components regression:</a:t>
            </a:r>
            <a:r>
              <a:rPr lang="en-GB" sz="2800" dirty="0">
                <a:latin typeface="AU Passata" panose="020B0503030502030804" pitchFamily="34" charset="77"/>
              </a:rPr>
              <a:t> use the PCA-axes from the correlation matrix of the predictor variables as predictors </a:t>
            </a:r>
            <a:r>
              <a:rPr lang="en-GB" sz="2800" dirty="0">
                <a:latin typeface="AU Passata" panose="020B0503030502030804" pitchFamily="34" charset="77"/>
                <a:sym typeface="Wingdings"/>
              </a:rPr>
              <a:t> Issue: </a:t>
            </a:r>
            <a:r>
              <a:rPr lang="en-GB" sz="2800" b="1" i="1" dirty="0">
                <a:latin typeface="AU Passata" panose="020B0503030502030804" pitchFamily="34" charset="77"/>
                <a:sym typeface="Wingdings"/>
              </a:rPr>
              <a:t>How to read the partial regression coefficients?</a:t>
            </a:r>
            <a:endParaRPr lang="en-GB" sz="2800" b="1" i="1" dirty="0"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1800" b="1" dirty="0">
              <a:solidFill>
                <a:srgbClr val="C00000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Ridge regression:</a:t>
            </a:r>
            <a:r>
              <a:rPr lang="en-GB" sz="2800" dirty="0">
                <a:latin typeface="AU Passata" panose="020B0503030502030804" pitchFamily="34" charset="77"/>
              </a:rPr>
              <a:t> small biasing constant is added to the normal equations that are solved to estimate the standardised regression coefficients </a:t>
            </a:r>
            <a:r>
              <a:rPr lang="en-GB" sz="2800" dirty="0">
                <a:latin typeface="AU Passata" panose="020B0503030502030804" pitchFamily="34" charset="77"/>
                <a:sym typeface="Wingdings"/>
              </a:rPr>
              <a:t> </a:t>
            </a:r>
            <a:r>
              <a:rPr lang="en-GB" sz="2800" b="1" dirty="0">
                <a:latin typeface="AU Passata" panose="020B0503030502030804" pitchFamily="34" charset="77"/>
                <a:sym typeface="Wingdings"/>
              </a:rPr>
              <a:t>TO COMPLEX so avoid it.</a:t>
            </a:r>
            <a:endParaRPr lang="en-GB" sz="2800" b="1" dirty="0"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6335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25488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+mn-lt"/>
              </a:rPr>
              <a:t>Model selection – Key terminology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A0FD8CB-CD20-A349-B763-006E5411B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2426" y="1373188"/>
            <a:ext cx="6887148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1561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DO I NEED this VARIABLE?</a:t>
            </a:r>
            <a:r>
              <a:rPr lang="en-GB" sz="4800" b="0" dirty="0">
                <a:latin typeface="AU Passata" panose="020B0503030502030804" pitchFamily="34" charset="77"/>
              </a:rPr>
              <a:t> - Simple</a:t>
            </a:r>
            <a:endParaRPr lang="en-GB" sz="4800" b="1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AF131-44D1-1F40-8790-BD491B864D0C}"/>
              </a:ext>
            </a:extLst>
          </p:cNvPr>
          <p:cNvSpPr/>
          <p:nvPr/>
        </p:nvSpPr>
        <p:spPr>
          <a:xfrm>
            <a:off x="1524001" y="1373188"/>
            <a:ext cx="705279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Ozone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Solar.R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airquality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-40.485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-14.219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-3.551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10.097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95.619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Coefficients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Estimate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(&gt;|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|)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-64.34208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23.05472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-2.791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0.00623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**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Solar.R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0.05982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0.02319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2.580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0.01124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-3.33359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0.65441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-5.094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1.52e-06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***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1.65209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0.25353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6.516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2.42e-09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***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‘.’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freedom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missingness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Adjusted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0.5948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54.83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2.2e-16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E6B4A5-4561-3940-A2DB-AB3D7A8BC075}"/>
              </a:ext>
            </a:extLst>
          </p:cNvPr>
          <p:cNvSpPr/>
          <p:nvPr/>
        </p:nvSpPr>
        <p:spPr bwMode="auto">
          <a:xfrm>
            <a:off x="5907032" y="2872030"/>
            <a:ext cx="1793931" cy="118735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9A54F7-747E-5A41-A9F8-B95656DCC47C}"/>
              </a:ext>
            </a:extLst>
          </p:cNvPr>
          <p:cNvSpPr/>
          <p:nvPr/>
        </p:nvSpPr>
        <p:spPr bwMode="auto">
          <a:xfrm>
            <a:off x="8886404" y="1814944"/>
            <a:ext cx="2319759" cy="1057085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3200" b="1" dirty="0">
                <a:solidFill>
                  <a:schemeClr val="bg1"/>
                </a:solidFill>
              </a:rPr>
              <a:t>Q1: </a:t>
            </a:r>
            <a:r>
              <a:rPr lang="en-GB" sz="2000" dirty="0">
                <a:solidFill>
                  <a:schemeClr val="bg1"/>
                </a:solidFill>
              </a:rPr>
              <a:t>Is predictor effect significant?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A620DFA-0FC4-BF40-BD3C-215B9597846B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 bwMode="auto">
          <a:xfrm rot="5400000">
            <a:off x="8576786" y="1996207"/>
            <a:ext cx="593677" cy="2345321"/>
          </a:xfrm>
          <a:prstGeom prst="bentConnector2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E759E-8000-EB4B-8B91-5F1128FEE3E1}"/>
              </a:ext>
            </a:extLst>
          </p:cNvPr>
          <p:cNvSpPr/>
          <p:nvPr/>
        </p:nvSpPr>
        <p:spPr bwMode="auto">
          <a:xfrm>
            <a:off x="8886404" y="4135343"/>
            <a:ext cx="2645786" cy="1544782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Only keep variables with significant effects</a:t>
            </a:r>
          </a:p>
        </p:txBody>
      </p:sp>
    </p:spTree>
    <p:extLst>
      <p:ext uri="{BB962C8B-B14F-4D97-AF65-F5344CB8AC3E}">
        <p14:creationId xmlns:p14="http://schemas.microsoft.com/office/powerpoint/2010/main" val="2119061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DO I NEED this VARIABLE?</a:t>
            </a:r>
            <a:r>
              <a:rPr lang="en-GB" sz="4800" b="0" dirty="0">
                <a:latin typeface="AU Passata" panose="020B0503030502030804" pitchFamily="34" charset="77"/>
              </a:rPr>
              <a:t> - Complex</a:t>
            </a:r>
            <a:endParaRPr lang="en-GB" sz="4800" b="0" dirty="0"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sz="2400" b="1" dirty="0"/>
              <a:t>Step 1</a:t>
            </a:r>
            <a:r>
              <a:rPr lang="en-GB" altLang="en-US" sz="2400" dirty="0"/>
              <a:t>: Omit one variable (</a:t>
            </a:r>
            <a:r>
              <a:rPr lang="en-GB" altLang="en-US" sz="2400" dirty="0" err="1"/>
              <a:t>X</a:t>
            </a:r>
            <a:r>
              <a:rPr lang="en-GB" altLang="en-US" sz="2400" baseline="-25000" dirty="0" err="1"/>
              <a:t>j</a:t>
            </a:r>
            <a:r>
              <a:rPr lang="en-GB" altLang="en-US" sz="2400" dirty="0"/>
              <a:t>) or a group of variables (</a:t>
            </a:r>
            <a:r>
              <a:rPr lang="en-GB" altLang="en-US" sz="2400" dirty="0" err="1"/>
              <a:t>X</a:t>
            </a:r>
            <a:r>
              <a:rPr lang="en-GB" altLang="en-US" sz="2400" baseline="-25000" dirty="0" err="1"/>
              <a:t>j</a:t>
            </a:r>
            <a:r>
              <a:rPr lang="en-GB" altLang="en-US" sz="2400" dirty="0"/>
              <a:t> to </a:t>
            </a:r>
            <a:r>
              <a:rPr lang="en-GB" altLang="en-US" sz="2400" dirty="0" err="1"/>
              <a:t>X</a:t>
            </a:r>
            <a:r>
              <a:rPr lang="en-GB" altLang="en-US" sz="2400" baseline="-25000" dirty="0" err="1"/>
              <a:t>n</a:t>
            </a:r>
            <a:r>
              <a:rPr lang="en-GB" altLang="en-US" sz="2400" dirty="0"/>
              <a:t>) from the model.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b="1" dirty="0"/>
              <a:t>	This is the reduced model</a:t>
            </a:r>
            <a:r>
              <a:rPr lang="en-GB" altLang="en-US" dirty="0"/>
              <a:t>, with n − 1 predictors.</a:t>
            </a:r>
            <a:endParaRPr lang="en-GB" altLang="en-US" b="1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endParaRPr lang="en-GB" altLang="en-US" sz="2400" b="1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sz="2400" b="1" dirty="0"/>
              <a:t>Step 2</a:t>
            </a:r>
            <a:r>
              <a:rPr lang="en-GB" altLang="en-US" sz="2400" dirty="0"/>
              <a:t>: Compare the </a:t>
            </a:r>
            <a:r>
              <a:rPr lang="en-GB" altLang="en-US" sz="2400" b="1" dirty="0"/>
              <a:t>reduced model</a:t>
            </a:r>
            <a:r>
              <a:rPr lang="en-GB" altLang="en-US" sz="2400" dirty="0"/>
              <a:t> with a </a:t>
            </a:r>
            <a:r>
              <a:rPr lang="en-GB" altLang="en-US" sz="2400" b="1" dirty="0"/>
              <a:t>full model</a:t>
            </a:r>
            <a:r>
              <a:rPr lang="en-GB" altLang="en-US" dirty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dirty="0"/>
              <a:t>	The </a:t>
            </a:r>
            <a:r>
              <a:rPr lang="en-GB" altLang="en-US" b="1" dirty="0"/>
              <a:t>full model</a:t>
            </a:r>
            <a:r>
              <a:rPr lang="en-GB" altLang="en-US" dirty="0"/>
              <a:t> has all the predictors.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dirty="0"/>
              <a:t>	You will use either: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dirty="0"/>
              <a:t>	      A </a:t>
            </a:r>
            <a:r>
              <a:rPr lang="en-GB" altLang="en-US" b="1" dirty="0"/>
              <a:t>log-</a:t>
            </a:r>
            <a:r>
              <a:rPr lang="en-GB" altLang="en-US" b="1" dirty="0" err="1"/>
              <a:t>likeihood</a:t>
            </a:r>
            <a:r>
              <a:rPr lang="en-GB" altLang="en-US" b="1" dirty="0"/>
              <a:t> </a:t>
            </a:r>
            <a:r>
              <a:rPr lang="en-GB" altLang="en-US" dirty="0"/>
              <a:t>procedure to assess if there is information gain.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altLang="en-US" dirty="0"/>
              <a:t>	      A </a:t>
            </a:r>
            <a:r>
              <a:rPr lang="en-GB" altLang="en-US" b="1" dirty="0"/>
              <a:t>performance metric </a:t>
            </a:r>
            <a:r>
              <a:rPr lang="en-GB" altLang="en-US" dirty="0"/>
              <a:t>to assess if adding a variable </a:t>
            </a:r>
            <a:r>
              <a:rPr lang="en-GB" altLang="en-US" dirty="0" err="1"/>
              <a:t>inprioved</a:t>
            </a:r>
            <a:r>
              <a:rPr lang="en-GB" altLang="en-US" dirty="0"/>
              <a:t> prediction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390497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+mn-lt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2111A-0024-A846-93B5-B48B6CA74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sz="2400" b="1" dirty="0">
                <a:ea typeface="Helvetica" charset="0"/>
                <a:cs typeface="Helvetica" charset="0"/>
              </a:rPr>
              <a:t>The goal is to:</a:t>
            </a:r>
          </a:p>
          <a:p>
            <a:pPr>
              <a:lnSpc>
                <a:spcPct val="100000"/>
              </a:lnSpc>
            </a:pPr>
            <a:r>
              <a:rPr lang="en-GB" altLang="en-US" sz="2400" i="1" dirty="0">
                <a:ea typeface="Helvetica" charset="0"/>
                <a:cs typeface="Helvetica" charset="0"/>
              </a:rPr>
              <a:t>Define which combination of predictor variables (and their interactions) is the </a:t>
            </a:r>
            <a:r>
              <a:rPr lang="en-GB" altLang="en-US" sz="2400" b="1" i="1" dirty="0">
                <a:solidFill>
                  <a:srgbClr val="C00000"/>
                </a:solidFill>
                <a:ea typeface="Helvetica" charset="0"/>
                <a:cs typeface="Helvetica" charset="0"/>
              </a:rPr>
              <a:t>best model</a:t>
            </a:r>
            <a:r>
              <a:rPr lang="en-GB" altLang="en-US" sz="2400" b="1" i="1" dirty="0">
                <a:ea typeface="Helvetica" charset="0"/>
                <a:cs typeface="Helvetica" charset="0"/>
              </a:rPr>
              <a:t>.</a:t>
            </a:r>
            <a:endParaRPr lang="en-GB" altLang="en-US" sz="2400" i="1" dirty="0">
              <a:ea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buNone/>
            </a:pPr>
            <a:endParaRPr lang="en-GB" altLang="en-US" sz="2400" dirty="0">
              <a:ea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en-GB" altLang="en-US" sz="2400" dirty="0">
                <a:ea typeface="Helvetica" charset="0"/>
                <a:cs typeface="Helvetica" charset="0"/>
              </a:rPr>
              <a:t>Important principles: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altLang="en-US" sz="2400" dirty="0">
                <a:solidFill>
                  <a:srgbClr val="CC0000"/>
                </a:solidFill>
                <a:ea typeface="Helvetica" charset="0"/>
                <a:cs typeface="Helvetica" charset="0"/>
              </a:rPr>
              <a:t>Occam's razor </a:t>
            </a:r>
            <a:r>
              <a:rPr lang="en-GB" altLang="en-US" sz="2400" i="1" dirty="0">
                <a:ea typeface="Helvetica" charset="0"/>
                <a:cs typeface="Helvetica" charset="0"/>
              </a:rPr>
              <a:t>– keep it simple (avoid overfitting)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altLang="en-US" sz="2400" dirty="0">
                <a:solidFill>
                  <a:srgbClr val="CC0000"/>
                </a:solidFill>
                <a:ea typeface="Helvetica" charset="0"/>
                <a:cs typeface="Helvetica" charset="0"/>
              </a:rPr>
              <a:t>Type I error </a:t>
            </a:r>
            <a:r>
              <a:rPr lang="en-GB" altLang="en-US" sz="2400" i="1" dirty="0">
                <a:ea typeface="Helvetica" charset="0"/>
                <a:cs typeface="Helvetica" charset="0"/>
              </a:rPr>
              <a:t>– chance goes up with multiple testing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altLang="en-US" sz="2400" dirty="0">
                <a:solidFill>
                  <a:srgbClr val="CC0000"/>
                </a:solidFill>
                <a:ea typeface="Helvetica" charset="0"/>
                <a:cs typeface="Helvetica" charset="0"/>
              </a:rPr>
              <a:t>Common sense </a:t>
            </a:r>
            <a:r>
              <a:rPr lang="en-GB" altLang="en-US" sz="2400" i="1" dirty="0">
                <a:ea typeface="Helvetica" charset="0"/>
                <a:cs typeface="Helvetica" charset="0"/>
              </a:rPr>
              <a:t>– model selection is an 'art’</a:t>
            </a:r>
          </a:p>
          <a:p>
            <a:pPr>
              <a:lnSpc>
                <a:spcPct val="100000"/>
              </a:lnSpc>
            </a:pPr>
            <a:endParaRPr lang="en-GB" altLang="en-US" sz="2400" dirty="0">
              <a:ea typeface="Helvetica" charset="0"/>
              <a:cs typeface="Helvetica" charset="0"/>
            </a:endParaRPr>
          </a:p>
          <a:p>
            <a:pPr>
              <a:lnSpc>
                <a:spcPct val="100000"/>
              </a:lnSpc>
            </a:pPr>
            <a:endParaRPr lang="en-GB" altLang="en-US" sz="2400" baseline="-25000" dirty="0">
              <a:solidFill>
                <a:srgbClr val="CC0000"/>
              </a:solidFill>
              <a:ea typeface="Helvetica" charset="0"/>
              <a:cs typeface="Helvetica" charset="0"/>
            </a:endParaRPr>
          </a:p>
          <a:p>
            <a:pPr>
              <a:lnSpc>
                <a:spcPct val="100000"/>
              </a:lnSpc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5223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Model selection</a:t>
            </a:r>
            <a:br>
              <a:rPr lang="en-GB" sz="4800" b="1" dirty="0">
                <a:latin typeface="AU Passata" panose="020B0503030502030804" pitchFamily="34" charset="77"/>
              </a:rPr>
            </a:br>
            <a:r>
              <a:rPr lang="en-GB" sz="4800" b="0" dirty="0">
                <a:latin typeface="AU Passata" panose="020B0503030502030804" pitchFamily="34" charset="77"/>
              </a:rPr>
              <a:t>Forward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Forward selection (addition)</a:t>
            </a:r>
          </a:p>
          <a:p>
            <a:pPr lvl="1"/>
            <a:endParaRPr lang="en-GB" sz="2400" dirty="0">
              <a:latin typeface="AU Passata" panose="020B0503030502030804" pitchFamily="34" charset="77"/>
            </a:endParaRP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Start with only most significant predictor in the regression model (</a:t>
            </a: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lowest P</a:t>
            </a:r>
            <a:r>
              <a:rPr lang="en-GB" sz="2400" dirty="0">
                <a:latin typeface="AU Passata" panose="020B0503030502030804" pitchFamily="34" charset="77"/>
              </a:rPr>
              <a:t>)</a:t>
            </a: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Out of remaining predictors? </a:t>
            </a:r>
            <a:r>
              <a:rPr lang="en-GB" sz="2400" dirty="0">
                <a:latin typeface="AU Passata" panose="020B0503030502030804" pitchFamily="34" charset="77"/>
                <a:sym typeface="Wingdings" pitchFamily="2" charset="2"/>
              </a:rPr>
              <a:t> </a:t>
            </a:r>
            <a:r>
              <a:rPr lang="en-GB" sz="2400" dirty="0">
                <a:latin typeface="AU Passata" panose="020B0503030502030804" pitchFamily="34" charset="77"/>
              </a:rPr>
              <a:t>include the one which best explains residual variation (</a:t>
            </a: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lowest P</a:t>
            </a:r>
            <a:r>
              <a:rPr lang="en-GB" sz="2400" dirty="0">
                <a:latin typeface="AU Passata" panose="020B0503030502030804" pitchFamily="34" charset="77"/>
              </a:rPr>
              <a:t>)</a:t>
            </a: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Out of remaining predictors?… etc.</a:t>
            </a:r>
          </a:p>
          <a:p>
            <a:pPr lvl="1"/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STOP</a:t>
            </a:r>
            <a:r>
              <a:rPr lang="en-GB" sz="2400" dirty="0">
                <a:latin typeface="AU Passata" panose="020B0503030502030804" pitchFamily="34" charset="77"/>
              </a:rPr>
              <a:t> when no further predictors significant</a:t>
            </a:r>
            <a:endParaRPr lang="en-GB" sz="2800" dirty="0"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173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Model selection</a:t>
            </a:r>
            <a:br>
              <a:rPr lang="en-GB" sz="4800" b="1" dirty="0">
                <a:latin typeface="AU Passata" panose="020B0503030502030804" pitchFamily="34" charset="77"/>
              </a:rPr>
            </a:br>
            <a:r>
              <a:rPr lang="en-GB" sz="4800" b="0" dirty="0">
                <a:latin typeface="AU Passata" panose="020B0503030502030804" pitchFamily="34" charset="77"/>
              </a:rPr>
              <a:t>Backward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Backward selection (elimination)</a:t>
            </a:r>
          </a:p>
          <a:p>
            <a:pPr lvl="1"/>
            <a:endParaRPr lang="en-GB" sz="2400" dirty="0">
              <a:latin typeface="AU Passata" panose="020B0503030502030804" pitchFamily="34" charset="77"/>
            </a:endParaRP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Start with all predictors in the regression model</a:t>
            </a: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Remove the least significant predictor (</a:t>
            </a:r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highest P  </a:t>
            </a:r>
            <a:r>
              <a:rPr lang="en-GB" sz="2400" dirty="0">
                <a:latin typeface="AU Passata" panose="020B0503030502030804" pitchFamily="34" charset="77"/>
              </a:rPr>
              <a:t>in a partial F test), if non-significant</a:t>
            </a: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remove next least significant predictor… etc.</a:t>
            </a:r>
          </a:p>
          <a:p>
            <a:pPr lvl="1"/>
            <a:r>
              <a:rPr lang="en-GB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STOP</a:t>
            </a:r>
            <a:r>
              <a:rPr lang="en-GB" sz="2400" dirty="0">
                <a:latin typeface="AU Passata" panose="020B0503030502030804" pitchFamily="34" charset="77"/>
              </a:rPr>
              <a:t> when all remaining predictors significant</a:t>
            </a:r>
          </a:p>
          <a:p>
            <a:endParaRPr lang="en-GB" sz="2400" b="1" dirty="0">
              <a:latin typeface="AU Passata" panose="020B0503030502030804" pitchFamily="34" charset="77"/>
            </a:endParaRPr>
          </a:p>
          <a:p>
            <a:endParaRPr lang="en-GB" sz="2400" b="1" dirty="0"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6435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Model selection</a:t>
            </a:r>
            <a:br>
              <a:rPr lang="en-GB" sz="4800" b="1" dirty="0">
                <a:latin typeface="AU Passata" panose="020B0503030502030804" pitchFamily="34" charset="77"/>
              </a:rPr>
            </a:br>
            <a:r>
              <a:rPr lang="en-GB" sz="4800" b="0" dirty="0">
                <a:latin typeface="AU Passata" panose="020B0503030502030804" pitchFamily="34" charset="77"/>
              </a:rPr>
              <a:t>stepwise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rgbClr val="C00000"/>
                </a:solidFill>
                <a:latin typeface="AU Passata" panose="020B0503030502030804" pitchFamily="34" charset="77"/>
              </a:rPr>
              <a:t>Stepwise selection (addition then elimination)</a:t>
            </a:r>
          </a:p>
          <a:p>
            <a:pPr lvl="1"/>
            <a:endParaRPr lang="en-GB" sz="2400" dirty="0">
              <a:latin typeface="AU Passata" panose="020B0503030502030804" pitchFamily="34" charset="77"/>
            </a:endParaRP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Proceed as in forward selection </a:t>
            </a:r>
            <a:r>
              <a:rPr lang="en-GB" sz="2400" dirty="0">
                <a:latin typeface="AU Passata" panose="020B0503030502030804" pitchFamily="34" charset="77"/>
                <a:sym typeface="Wingdings" pitchFamily="2" charset="2"/>
              </a:rPr>
              <a:t></a:t>
            </a:r>
            <a:r>
              <a:rPr lang="en-GB" sz="2400" dirty="0">
                <a:latin typeface="AU Passata" panose="020B0503030502030804" pitchFamily="34" charset="77"/>
              </a:rPr>
              <a:t> </a:t>
            </a:r>
            <a:r>
              <a:rPr lang="en-GB" altLang="en-US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adding new predictors</a:t>
            </a:r>
            <a:endParaRPr lang="en-GB" sz="2400" b="1" dirty="0">
              <a:solidFill>
                <a:srgbClr val="C00000"/>
              </a:solidFill>
              <a:latin typeface="AU Passata" panose="020B0503030502030804" pitchFamily="34" charset="77"/>
            </a:endParaRPr>
          </a:p>
          <a:p>
            <a:pPr lvl="1"/>
            <a:r>
              <a:rPr lang="en-GB" sz="2400" dirty="0">
                <a:latin typeface="AU Passata" panose="020B0503030502030804" pitchFamily="34" charset="77"/>
              </a:rPr>
              <a:t>Proceed as in forward Backward selection </a:t>
            </a:r>
            <a:r>
              <a:rPr lang="en-GB" sz="2400" dirty="0">
                <a:latin typeface="AU Passata" panose="020B0503030502030804" pitchFamily="34" charset="77"/>
                <a:sym typeface="Wingdings" pitchFamily="2" charset="2"/>
              </a:rPr>
              <a:t></a:t>
            </a:r>
            <a:r>
              <a:rPr lang="en-GB" sz="2400" dirty="0">
                <a:latin typeface="AU Passata" panose="020B0503030502030804" pitchFamily="34" charset="77"/>
              </a:rPr>
              <a:t> </a:t>
            </a:r>
            <a:r>
              <a:rPr lang="en-GB" altLang="en-US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remove predictors that are no longer significant</a:t>
            </a:r>
          </a:p>
          <a:p>
            <a:pPr lvl="1"/>
            <a:r>
              <a:rPr lang="en-GB" altLang="en-US" sz="2400" b="1" dirty="0">
                <a:solidFill>
                  <a:srgbClr val="C00000"/>
                </a:solidFill>
                <a:latin typeface="AU Passata" panose="020B0503030502030804" pitchFamily="34" charset="77"/>
              </a:rPr>
              <a:t>STOP</a:t>
            </a:r>
            <a:r>
              <a:rPr lang="en-GB" altLang="en-US" sz="2400" dirty="0">
                <a:latin typeface="AU Passata" panose="020B0503030502030804" pitchFamily="34" charset="77"/>
              </a:rPr>
              <a:t> when all predictors in model are significant and all those left out are not</a:t>
            </a:r>
            <a:endParaRPr lang="en-GB" sz="2400" dirty="0"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475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3692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B19CF8-0EB5-611C-19F2-3FFF433089D3}"/>
              </a:ext>
            </a:extLst>
          </p:cNvPr>
          <p:cNvGrpSpPr/>
          <p:nvPr/>
        </p:nvGrpSpPr>
        <p:grpSpPr>
          <a:xfrm>
            <a:off x="8369759" y="3680700"/>
            <a:ext cx="3321680" cy="2097491"/>
            <a:chOff x="8369759" y="3680700"/>
            <a:chExt cx="3321680" cy="209749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094007F-37FE-A748-97C3-4C9C00F11291}"/>
                </a:ext>
              </a:extLst>
            </p:cNvPr>
            <p:cNvSpPr/>
            <p:nvPr/>
          </p:nvSpPr>
          <p:spPr bwMode="auto">
            <a:xfrm>
              <a:off x="8369759" y="3680700"/>
              <a:ext cx="3321680" cy="2097491"/>
            </a:xfrm>
            <a:prstGeom prst="roundRect">
              <a:avLst>
                <a:gd name="adj" fmla="val 9540"/>
              </a:avLst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2BB3C-5E89-564D-B4EA-662ABE168F96}"/>
                </a:ext>
              </a:extLst>
            </p:cNvPr>
            <p:cNvSpPr/>
            <p:nvPr/>
          </p:nvSpPr>
          <p:spPr>
            <a:xfrm>
              <a:off x="8566483" y="3785930"/>
              <a:ext cx="28093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2000" i="1" dirty="0">
                  <a:latin typeface="AU Passata" panose="020B0503030502030804" pitchFamily="34" charset="77"/>
                </a:rPr>
                <a:t>Now the coefficients is measured in units of SD</a:t>
              </a:r>
              <a:endParaRPr lang="en-US" sz="2000" dirty="0">
                <a:latin typeface="AU Passata" panose="020B0503030502030804" pitchFamily="34" charset="77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9007891" y="4267729"/>
              <a:ext cx="2159000" cy="1435100"/>
            </a:xfrm>
            <a:prstGeom prst="rect">
              <a:avLst/>
            </a:prstGeom>
            <a:noFill/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238A48-7EBE-E564-4527-6DAE1D02BC42}"/>
              </a:ext>
            </a:extLst>
          </p:cNvPr>
          <p:cNvSpPr/>
          <p:nvPr/>
        </p:nvSpPr>
        <p:spPr bwMode="auto">
          <a:xfrm>
            <a:off x="8220331" y="1259437"/>
            <a:ext cx="3471108" cy="1657375"/>
          </a:xfrm>
          <a:prstGeom prst="roundRect">
            <a:avLst>
              <a:gd name="adj" fmla="val 9540"/>
            </a:avLst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2000" dirty="0"/>
              <a:t>Only a qualitative assessment - ranking  </a:t>
            </a:r>
            <a:r>
              <a:rPr lang="en-US" sz="2000" b="1" dirty="0"/>
              <a:t>NOT</a:t>
            </a:r>
            <a:r>
              <a:rPr lang="en-US" sz="2000" dirty="0"/>
              <a:t> how much will the response change by the increase of one unit in the predictor.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latin typeface="AU Passata" panose="020B0503030502030804" pitchFamily="34" charset="77"/>
              </a:rPr>
              <a:t>Importance of predictors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1854" y="1373021"/>
            <a:ext cx="10220325" cy="4521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1" dirty="0">
                <a:latin typeface="AU Passata" panose="020B0503030502030804" pitchFamily="34" charset="77"/>
              </a:rPr>
              <a:t>How important is predictor </a:t>
            </a:r>
            <a:r>
              <a:rPr lang="en-GB" sz="2800" b="1" i="1" dirty="0" err="1">
                <a:latin typeface="AU Passata" panose="020B0503030502030804" pitchFamily="34" charset="77"/>
              </a:rPr>
              <a:t>X</a:t>
            </a:r>
            <a:r>
              <a:rPr lang="en-GB" sz="2800" b="1" i="1" baseline="-25000" dirty="0" err="1">
                <a:latin typeface="AU Passata" panose="020B0503030502030804" pitchFamily="34" charset="77"/>
              </a:rPr>
              <a:t>j</a:t>
            </a:r>
            <a:r>
              <a:rPr lang="en-GB" sz="2800" b="1" dirty="0">
                <a:latin typeface="AU Passata" panose="020B0503030502030804" pitchFamily="34" charset="77"/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>
                <a:latin typeface="AU Passata" panose="020B0503030502030804" pitchFamily="34" charset="77"/>
              </a:rPr>
              <a:t>Look at P value from </a:t>
            </a:r>
            <a:r>
              <a:rPr lang="en-GB" sz="2800" i="1" dirty="0">
                <a:latin typeface="AU Passata" panose="020B0503030502030804" pitchFamily="34" charset="77"/>
                <a:ea typeface="Times New Roman" charset="0"/>
                <a:cs typeface="Times New Roman" charset="0"/>
              </a:rPr>
              <a:t>t</a:t>
            </a:r>
            <a:r>
              <a:rPr lang="en-GB" sz="2800" dirty="0">
                <a:latin typeface="AU Passata" panose="020B0503030502030804" pitchFamily="34" charset="77"/>
              </a:rPr>
              <a:t> -test or </a:t>
            </a:r>
            <a:r>
              <a:rPr lang="en-GB" sz="2800" i="1" dirty="0">
                <a:latin typeface="AU Passata" panose="020B0503030502030804" pitchFamily="34" charset="77"/>
                <a:ea typeface="Times New Roman" charset="0"/>
                <a:cs typeface="Times New Roman" charset="0"/>
              </a:rPr>
              <a:t>F-</a:t>
            </a:r>
            <a:r>
              <a:rPr lang="en-GB" sz="2800" dirty="0">
                <a:latin typeface="AU Passata" panose="020B0503030502030804" pitchFamily="34" charset="77"/>
              </a:rPr>
              <a:t> test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2800" dirty="0">
                <a:solidFill>
                  <a:srgbClr val="C00000"/>
                </a:solidFill>
                <a:latin typeface="AU Passata" panose="020B0503030502030804" pitchFamily="34" charset="77"/>
              </a:rPr>
              <a:t>(correct for multiple testing…?)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sz="2800" dirty="0">
              <a:latin typeface="AU Passata" panose="020B0503030502030804" pitchFamily="34" charset="77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>
                <a:latin typeface="AU Passata" panose="020B0503030502030804" pitchFamily="34" charset="77"/>
              </a:rPr>
              <a:t>Look at the standardised effect size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2800" dirty="0">
                <a:solidFill>
                  <a:srgbClr val="C00000"/>
                </a:solidFill>
                <a:latin typeface="AU Passata" panose="020B0503030502030804" pitchFamily="34" charset="77"/>
              </a:rPr>
              <a:t>standardised partial regression coefficient: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665A2-D864-674A-A2CA-7A349C3CDBFA}"/>
              </a:ext>
            </a:extLst>
          </p:cNvPr>
          <p:cNvSpPr/>
          <p:nvPr/>
        </p:nvSpPr>
        <p:spPr>
          <a:xfrm>
            <a:off x="2567119" y="4778340"/>
            <a:ext cx="3321679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i="1" dirty="0">
                <a:solidFill>
                  <a:schemeClr val="bg1"/>
                </a:solidFill>
                <a:latin typeface="AU Passata" panose="020B0503030502030804" pitchFamily="34" charset="77"/>
              </a:rPr>
              <a:t>Independent of scale of measurement</a:t>
            </a:r>
            <a:endParaRPr lang="en-US" sz="2400" dirty="0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F21CBB2-B6EE-4645-A60E-8C12C9AFC58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 bwMode="auto">
          <a:xfrm flipV="1">
            <a:off x="5888798" y="4729446"/>
            <a:ext cx="2480961" cy="464393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3246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Rectangle 3"/>
          <p:cNvSpPr>
            <a:spLocks noChangeArrowheads="1"/>
          </p:cNvSpPr>
          <p:nvPr/>
        </p:nvSpPr>
        <p:spPr bwMode="auto">
          <a:xfrm>
            <a:off x="1094863" y="1399910"/>
            <a:ext cx="79930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017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017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017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017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80000"/>
              </a:spcBef>
              <a:buFontTx/>
              <a:buNone/>
            </a:pPr>
            <a:r>
              <a:rPr lang="en-GB" altLang="en-US" b="1" dirty="0">
                <a:latin typeface="AU Passata" panose="020B0503030502030804" pitchFamily="34" charset="77"/>
                <a:ea typeface="Helvetica" charset="0"/>
                <a:cs typeface="Helvetica" charset="0"/>
              </a:rPr>
              <a:t>Coefficient of multiple determination:</a:t>
            </a:r>
            <a:endParaRPr lang="en-GB" altLang="en-US" sz="4000" b="1" dirty="0">
              <a:solidFill>
                <a:srgbClr val="CC0000"/>
              </a:solidFill>
              <a:latin typeface="AU Passata" panose="020B0503030502030804" pitchFamily="34" charset="77"/>
              <a:ea typeface="Helvetica" charset="0"/>
              <a:cs typeface="Helvetica" charset="0"/>
            </a:endParaRPr>
          </a:p>
        </p:txBody>
      </p:sp>
      <p:sp>
        <p:nvSpPr>
          <p:cNvPr id="34822" name="Rectangle 16"/>
          <p:cNvSpPr>
            <a:spLocks noChangeArrowheads="1"/>
          </p:cNvSpPr>
          <p:nvPr/>
        </p:nvSpPr>
        <p:spPr bwMode="auto">
          <a:xfrm>
            <a:off x="1094863" y="3992806"/>
            <a:ext cx="79930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017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017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017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017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01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80000"/>
              </a:spcBef>
              <a:buFontTx/>
              <a:buNone/>
            </a:pPr>
            <a:r>
              <a:rPr lang="en-GB" altLang="en-US" b="1" dirty="0">
                <a:latin typeface="AU Passata" panose="020B0503030502030804" pitchFamily="34" charset="77"/>
                <a:ea typeface="Helvetica" charset="0"/>
                <a:cs typeface="Helvetica" charset="0"/>
              </a:rPr>
              <a:t>Multiple correlation coefficient:</a:t>
            </a:r>
            <a:endParaRPr lang="en-GB" altLang="en-US" sz="4000" b="1" dirty="0">
              <a:solidFill>
                <a:srgbClr val="CC0000"/>
              </a:solidFill>
              <a:latin typeface="AU Passata" panose="020B0503030502030804" pitchFamily="34" charset="77"/>
              <a:ea typeface="Helvetica" charset="0"/>
              <a:cs typeface="Helvetic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800" b="1" dirty="0">
                <a:latin typeface="AU Passata" panose="020B0503030502030804" pitchFamily="34" charset="77"/>
              </a:rPr>
              <a:t>How good is my model?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60106-5532-D346-87FB-D137F35AE8F5}"/>
              </a:ext>
            </a:extLst>
          </p:cNvPr>
          <p:cNvGrpSpPr/>
          <p:nvPr/>
        </p:nvGrpSpPr>
        <p:grpSpPr>
          <a:xfrm>
            <a:off x="6181428" y="2165765"/>
            <a:ext cx="4768493" cy="1569660"/>
            <a:chOff x="6181428" y="2072777"/>
            <a:chExt cx="4768493" cy="1569660"/>
          </a:xfrm>
          <a:solidFill>
            <a:schemeClr val="accent2"/>
          </a:solidFill>
        </p:grpSpPr>
        <p:sp>
          <p:nvSpPr>
            <p:cNvPr id="5" name="Rectangle 4"/>
            <p:cNvSpPr/>
            <p:nvPr/>
          </p:nvSpPr>
          <p:spPr>
            <a:xfrm>
              <a:off x="6858736" y="2072777"/>
              <a:ext cx="4091185" cy="15696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GB" altLang="en-US" sz="3200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Proportion of the variance explained by regression model.</a:t>
              </a:r>
              <a:endParaRPr lang="en-GB" altLang="en-US" sz="28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  <p:sp>
          <p:nvSpPr>
            <p:cNvPr id="8" name="Left Arrow 7"/>
            <p:cNvSpPr/>
            <p:nvPr/>
          </p:nvSpPr>
          <p:spPr>
            <a:xfrm>
              <a:off x="6181428" y="2519818"/>
              <a:ext cx="677309" cy="655702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5400">
                <a:solidFill>
                  <a:schemeClr val="bg1"/>
                </a:solidFill>
                <a:latin typeface="AU Passata" panose="020B0503030502030804" pitchFamily="34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5FD3F6-BB16-394F-890C-38C818A0D272}"/>
              </a:ext>
            </a:extLst>
          </p:cNvPr>
          <p:cNvGrpSpPr/>
          <p:nvPr/>
        </p:nvGrpSpPr>
        <p:grpSpPr>
          <a:xfrm>
            <a:off x="6093140" y="4728780"/>
            <a:ext cx="4856781" cy="655702"/>
            <a:chOff x="6093140" y="4327120"/>
            <a:chExt cx="4856781" cy="655702"/>
          </a:xfrm>
          <a:solidFill>
            <a:schemeClr val="accent2"/>
          </a:solidFill>
        </p:grpSpPr>
        <p:sp>
          <p:nvSpPr>
            <p:cNvPr id="16" name="Left Arrow 15"/>
            <p:cNvSpPr/>
            <p:nvPr/>
          </p:nvSpPr>
          <p:spPr>
            <a:xfrm>
              <a:off x="6093140" y="4327120"/>
              <a:ext cx="709177" cy="655702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5400">
                <a:solidFill>
                  <a:schemeClr val="bg1"/>
                </a:solidFill>
                <a:latin typeface="AU Passata" panose="020B0503030502030804" pitchFamily="34" charset="7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70450" y="4372765"/>
              <a:ext cx="4179471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GB" altLang="en-US" sz="3200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Between </a:t>
              </a:r>
              <a:r>
                <a:rPr lang="en-GB" altLang="en-US" sz="3200" i="1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y</a:t>
              </a:r>
              <a:r>
                <a:rPr lang="en-GB" altLang="en-US" sz="3200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 and all </a:t>
              </a:r>
              <a:r>
                <a:rPr lang="en-GB" altLang="en-US" sz="3200" i="1" dirty="0" err="1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x</a:t>
              </a:r>
              <a:r>
                <a:rPr lang="en-GB" altLang="en-US" sz="3200" i="1" baseline="-25000" dirty="0" err="1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j</a:t>
              </a:r>
              <a:endParaRPr lang="en-GB" altLang="en-US" sz="2800" i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7" y="2326629"/>
            <a:ext cx="4366422" cy="122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77873" y="4697975"/>
                <a:ext cx="173156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Times" charset="0"/>
                          <a:cs typeface="Times" charset="0"/>
                        </a:rPr>
                        <m:t>𝑟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Times" charset="0"/>
                          <a:cs typeface="Times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Times" charset="0"/>
                                  <a:cs typeface="Times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Times" charset="0"/>
                                  <a:cs typeface="Times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Times" charset="0"/>
                                  <a:cs typeface="Times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600" dirty="0">
                  <a:latin typeface="AU Passata" panose="020B0503030502030804" pitchFamily="34" charset="77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73" y="4697975"/>
                <a:ext cx="1731563" cy="699807"/>
              </a:xfrm>
              <a:prstGeom prst="rect">
                <a:avLst/>
              </a:prstGeom>
              <a:blipFill>
                <a:blip r:embed="rId4"/>
                <a:stretch>
                  <a:fillRect l="-2920" r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F7D89DA-8519-A545-B9CC-CB9FEFAE06DD}"/>
              </a:ext>
            </a:extLst>
          </p:cNvPr>
          <p:cNvSpPr txBox="1"/>
          <p:nvPr/>
        </p:nvSpPr>
        <p:spPr>
          <a:xfrm>
            <a:off x="4479239" y="5434276"/>
            <a:ext cx="101976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AU Passata" panose="020B0503030502030804" pitchFamily="34" charset="77"/>
              </a:rPr>
              <a:t>Pearson’s R</a:t>
            </a:r>
          </a:p>
        </p:txBody>
      </p:sp>
    </p:spTree>
    <p:extLst>
      <p:ext uri="{BB962C8B-B14F-4D97-AF65-F5344CB8AC3E}">
        <p14:creationId xmlns:p14="http://schemas.microsoft.com/office/powerpoint/2010/main" val="113530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How good is my model?</a:t>
            </a:r>
            <a:endParaRPr lang="en-GB" sz="4800" b="1" dirty="0">
              <a:latin typeface="+mn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50C8F1-99E9-1F4E-BC4D-32E1D02A0A53}"/>
              </a:ext>
            </a:extLst>
          </p:cNvPr>
          <p:cNvSpPr/>
          <p:nvPr/>
        </p:nvSpPr>
        <p:spPr bwMode="auto">
          <a:xfrm>
            <a:off x="8642960" y="3429000"/>
            <a:ext cx="3228953" cy="1557331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3200" b="1" dirty="0">
                <a:solidFill>
                  <a:schemeClr val="bg1"/>
                </a:solidFill>
              </a:rPr>
              <a:t>Mallow’s C</a:t>
            </a:r>
            <a:r>
              <a:rPr lang="en-US" sz="3200" b="1" baseline="-25000" dirty="0">
                <a:solidFill>
                  <a:schemeClr val="bg1"/>
                </a:solidFill>
              </a:rPr>
              <a:t>p</a:t>
            </a:r>
          </a:p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</a:rPr>
              <a:t>Contrast based on the Sum of Squares between full and reduced model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98647B-7F3E-2C4A-A955-14C3AFE9A098}"/>
              </a:ext>
            </a:extLst>
          </p:cNvPr>
          <p:cNvSpPr/>
          <p:nvPr/>
        </p:nvSpPr>
        <p:spPr bwMode="auto">
          <a:xfrm>
            <a:off x="8642959" y="1478190"/>
            <a:ext cx="3228953" cy="1557331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3200" b="1" dirty="0">
                <a:solidFill>
                  <a:schemeClr val="bg1"/>
                </a:solidFill>
              </a:rPr>
              <a:t>Adjusted R</a:t>
            </a:r>
            <a:r>
              <a:rPr lang="en-GB" sz="3200" b="1" baseline="30000" dirty="0">
                <a:solidFill>
                  <a:schemeClr val="bg1"/>
                </a:solidFill>
              </a:rPr>
              <a:t>2</a:t>
            </a:r>
            <a:endParaRPr lang="en-GB" sz="3200" b="1" dirty="0">
              <a:solidFill>
                <a:schemeClr val="bg1"/>
              </a:solidFill>
            </a:endParaRPr>
          </a:p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</a:rPr>
              <a:t>Penalises the R</a:t>
            </a:r>
            <a:r>
              <a:rPr lang="en-GB" sz="2000" baseline="30000" dirty="0">
                <a:solidFill>
                  <a:schemeClr val="bg1"/>
                </a:solidFill>
              </a:rPr>
              <a:t>2</a:t>
            </a:r>
            <a:r>
              <a:rPr lang="en-GB" sz="2000" dirty="0">
                <a:solidFill>
                  <a:schemeClr val="bg1"/>
                </a:solidFill>
              </a:rPr>
              <a:t> value based on the number of predictors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C8E0D1-F4F3-A446-8DEB-6788D8FDA680}"/>
              </a:ext>
            </a:extLst>
          </p:cNvPr>
          <p:cNvSpPr/>
          <p:nvPr/>
        </p:nvSpPr>
        <p:spPr bwMode="auto">
          <a:xfrm>
            <a:off x="4954567" y="4487693"/>
            <a:ext cx="3228953" cy="1557331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3200" b="1" dirty="0">
                <a:solidFill>
                  <a:schemeClr val="bg1"/>
                </a:solidFill>
              </a:rPr>
              <a:t>AIC or BIC</a:t>
            </a:r>
            <a:endParaRPr lang="en-US" sz="3200" b="1" baseline="-25000" dirty="0">
              <a:solidFill>
                <a:schemeClr val="bg1"/>
              </a:solidFill>
            </a:endParaRPr>
          </a:p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</a:rPr>
              <a:t>Contrast the information in the full and reduced model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378CC-35C1-564A-810D-5488ED3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2" y="1478190"/>
            <a:ext cx="7461752" cy="288244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6E959A-FC98-554B-A8B2-6A58A167BACA}"/>
              </a:ext>
            </a:extLst>
          </p:cNvPr>
          <p:cNvSpPr/>
          <p:nvPr/>
        </p:nvSpPr>
        <p:spPr bwMode="auto">
          <a:xfrm>
            <a:off x="5097043" y="2526261"/>
            <a:ext cx="2795671" cy="49746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D488982-D85A-7E4E-9B76-0E01672EF79D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 bwMode="auto">
          <a:xfrm rot="10800000" flipV="1">
            <a:off x="7892715" y="2256856"/>
            <a:ext cx="750245" cy="518136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23BB4E-CC6E-094C-AFB2-C904FCF85C60}"/>
              </a:ext>
            </a:extLst>
          </p:cNvPr>
          <p:cNvSpPr/>
          <p:nvPr/>
        </p:nvSpPr>
        <p:spPr bwMode="auto">
          <a:xfrm>
            <a:off x="5097043" y="3082714"/>
            <a:ext cx="2795671" cy="49746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07863EB-5339-4F40-B6F7-9FC0A76E79A5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 bwMode="auto">
          <a:xfrm rot="10800000">
            <a:off x="7892714" y="3331446"/>
            <a:ext cx="750246" cy="87622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9B8C59-A598-AD4C-807C-2E9A6CCAFC27}"/>
              </a:ext>
            </a:extLst>
          </p:cNvPr>
          <p:cNvSpPr/>
          <p:nvPr/>
        </p:nvSpPr>
        <p:spPr bwMode="auto">
          <a:xfrm>
            <a:off x="5097043" y="3638286"/>
            <a:ext cx="2795671" cy="56938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AED6124-ED3B-DB49-8305-460E2BA47C2B}"/>
              </a:ext>
            </a:extLst>
          </p:cNvPr>
          <p:cNvCxnSpPr>
            <a:cxnSpLocks/>
            <a:stCxn id="6" idx="1"/>
            <a:endCxn id="16" idx="1"/>
          </p:cNvCxnSpPr>
          <p:nvPr/>
        </p:nvCxnSpPr>
        <p:spPr bwMode="auto">
          <a:xfrm rot="10800000" flipH="1">
            <a:off x="4954567" y="3922977"/>
            <a:ext cx="142476" cy="1343382"/>
          </a:xfrm>
          <a:prstGeom prst="bentConnector3">
            <a:avLst>
              <a:gd name="adj1" fmla="val -160448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874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  <a:cs typeface="+mn-cs"/>
              </a:rPr>
              <a:t>Regression Analysis</a:t>
            </a:r>
            <a:br>
              <a:rPr lang="en-GB" sz="4800" b="1" dirty="0">
                <a:latin typeface="AU Passata" panose="020B0503030502030804" pitchFamily="34" charset="77"/>
                <a:cs typeface="+mn-cs"/>
              </a:rPr>
            </a:br>
            <a:r>
              <a:rPr lang="en-GB" sz="4400" b="0" dirty="0">
                <a:solidFill>
                  <a:srgbClr val="C00000"/>
                </a:solidFill>
                <a:latin typeface="AU Passata" panose="020B0503030502030804" pitchFamily="34" charset="77"/>
                <a:cs typeface="+mn-cs"/>
              </a:rPr>
              <a:t>What does “linear” mean?</a:t>
            </a:r>
            <a:endParaRPr lang="en-GB" sz="4800" b="0" dirty="0">
              <a:solidFill>
                <a:srgbClr val="C00000"/>
              </a:solidFill>
              <a:latin typeface="AU Passata" panose="020B0503030502030804" pitchFamily="34" charset="77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9095" y="1840748"/>
            <a:ext cx="4638173" cy="3937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3600" b="1" dirty="0">
                <a:latin typeface="AU Passata" panose="020B0503030502030804" pitchFamily="34" charset="77"/>
              </a:rPr>
              <a:t>Definition 1</a:t>
            </a:r>
            <a:endParaRPr lang="en-GB" sz="2400" b="1" dirty="0">
              <a:latin typeface="AU Passata" panose="020B0503030502030804" pitchFamily="34" charset="77"/>
            </a:endParaRPr>
          </a:p>
          <a:p>
            <a:pPr lvl="1"/>
            <a:r>
              <a:rPr lang="en-GB" sz="1800" dirty="0">
                <a:latin typeface="AU Passata" panose="020B0503030502030804" pitchFamily="34" charset="77"/>
                <a:cs typeface="+mn-cs"/>
              </a:rPr>
              <a:t>A model of a </a:t>
            </a:r>
            <a:r>
              <a:rPr lang="en-GB" sz="1800" b="1" dirty="0">
                <a:latin typeface="AU Passata" panose="020B0503030502030804" pitchFamily="34" charset="77"/>
                <a:cs typeface="+mn-cs"/>
              </a:rPr>
              <a:t>straight-line </a:t>
            </a:r>
            <a:r>
              <a:rPr lang="en-GB" sz="1800" dirty="0">
                <a:latin typeface="AU Passata" panose="020B0503030502030804" pitchFamily="34" charset="77"/>
                <a:cs typeface="+mn-cs"/>
              </a:rPr>
              <a:t>relationship between the response (</a:t>
            </a:r>
            <a:r>
              <a:rPr lang="en-GB" sz="1800" i="1" dirty="0" err="1">
                <a:latin typeface="AU Passata" panose="020B0503030502030804" pitchFamily="34" charset="77"/>
                <a:cs typeface="+mn-cs"/>
              </a:rPr>
              <a:t>y</a:t>
            </a:r>
            <a:r>
              <a:rPr lang="en-GB" sz="1800" baseline="-25000" dirty="0" err="1">
                <a:latin typeface="AU Passata" panose="020B0503030502030804" pitchFamily="34" charset="77"/>
                <a:cs typeface="+mn-cs"/>
              </a:rPr>
              <a:t>i</a:t>
            </a:r>
            <a:r>
              <a:rPr lang="en-GB" sz="1800" dirty="0">
                <a:latin typeface="AU Passata" panose="020B0503030502030804" pitchFamily="34" charset="77"/>
                <a:cs typeface="+mn-cs"/>
              </a:rPr>
              <a:t>) and a predictor (</a:t>
            </a:r>
            <a:r>
              <a:rPr lang="en-GB" sz="1800" i="1" dirty="0">
                <a:latin typeface="AU Passata" panose="020B0503030502030804" pitchFamily="34" charset="77"/>
                <a:cs typeface="+mn-cs"/>
              </a:rPr>
              <a:t>β</a:t>
            </a:r>
            <a:r>
              <a:rPr lang="en-GB" sz="1800" i="1" baseline="-25000" dirty="0" err="1">
                <a:latin typeface="AU Passata" panose="020B0503030502030804" pitchFamily="34" charset="77"/>
                <a:cs typeface="+mn-cs"/>
              </a:rPr>
              <a:t>i</a:t>
            </a:r>
            <a:r>
              <a:rPr lang="en-GB" sz="1800" dirty="0">
                <a:latin typeface="AU Passata" panose="020B0503030502030804" pitchFamily="34" charset="77"/>
                <a:cs typeface="+mn-cs"/>
              </a:rPr>
              <a:t>) variables.</a:t>
            </a:r>
          </a:p>
          <a:p>
            <a:pPr lvl="1"/>
            <a:r>
              <a:rPr lang="en-GB" sz="1800" dirty="0">
                <a:latin typeface="AU Passata" panose="020B0503030502030804" pitchFamily="34" charset="77"/>
                <a:cs typeface="+mn-cs"/>
              </a:rPr>
              <a:t>This is the interpretation most biologists are familiar.</a:t>
            </a:r>
          </a:p>
          <a:p>
            <a:endParaRPr lang="en-GB" sz="1800" dirty="0">
              <a:latin typeface="AU Passata" panose="020B05030305020308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383923" y="1840748"/>
                <a:ext cx="4638173" cy="4189412"/>
              </a:xfrm>
            </p:spPr>
            <p:txBody>
              <a:bodyPr>
                <a:noAutofit/>
              </a:bodyPr>
              <a:lstStyle/>
              <a:p>
                <a:pPr algn="ctr">
                  <a:buNone/>
                </a:pPr>
                <a:r>
                  <a:rPr lang="en-GB" sz="3600" b="1" dirty="0">
                    <a:latin typeface="AU Passata" panose="020B0503030502030804" pitchFamily="34" charset="77"/>
                  </a:rPr>
                  <a:t>Definition 2</a:t>
                </a:r>
              </a:p>
              <a:p>
                <a:pPr lvl="1"/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A model where the variable of interest (y) is described by a </a:t>
                </a:r>
                <a:r>
                  <a:rPr lang="en-GB" sz="1800" b="1" dirty="0">
                    <a:latin typeface="AU Passata" panose="020B0503030502030804" pitchFamily="34" charset="77"/>
                    <a:cs typeface="+mn-cs"/>
                  </a:rPr>
                  <a:t>linear combination of a series of parameters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 (regression slopes β</a:t>
                </a:r>
                <a:r>
                  <a:rPr lang="en-GB" sz="1800" baseline="-25000" dirty="0" err="1">
                    <a:latin typeface="AU Passata" panose="020B0503030502030804" pitchFamily="34" charset="77"/>
                    <a:cs typeface="+mn-cs"/>
                  </a:rPr>
                  <a:t>i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, intercept β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0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).</a:t>
                </a:r>
              </a:p>
              <a:p>
                <a:pPr lvl="1"/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That is </a:t>
                </a:r>
                <a:r>
                  <a:rPr lang="en-GB" sz="1800" b="1" dirty="0">
                    <a:latin typeface="AU Passata" panose="020B0503030502030804" pitchFamily="34" charset="77"/>
                    <a:cs typeface="+mn-cs"/>
                  </a:rPr>
                  <a:t>NO 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parameter appears as:</a:t>
                </a:r>
              </a:p>
              <a:p>
                <a:pPr lvl="2"/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an exponent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 i="1" smtClean="0"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1800" i="1" smtClean="0"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GB" sz="1800" i="1" baseline="-25000" smtClean="0">
                            <a:latin typeface="Cambria Math" panose="02040503050406030204" pitchFamily="18" charset="0"/>
                            <a:cs typeface="+mn-cs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GB" sz="1800" i="1" smtClean="0">
                            <a:latin typeface="Cambria Math" panose="02040503050406030204" pitchFamily="18" charset="0"/>
                            <a:ea typeface="Cambria Math" charset="0"/>
                            <a:cs typeface="+mn-cs"/>
                          </a:rPr>
                          <m:t>β</m:t>
                        </m:r>
                        <m:r>
                          <a:rPr lang="en-GB" sz="1800" baseline="-25000" smtClean="0">
                            <a:latin typeface="Cambria Math" panose="02040503050406030204" pitchFamily="18" charset="0"/>
                            <a:ea typeface="Cambria Math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] </a:t>
                </a:r>
              </a:p>
              <a:p>
                <a:pPr lvl="2"/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multiplied [β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1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X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i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 ✖️β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2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(1/X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i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)] </a:t>
                </a:r>
              </a:p>
              <a:p>
                <a:pPr lvl="2"/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divided [β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1 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X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i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/β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2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+X</a:t>
                </a:r>
                <a:r>
                  <a:rPr lang="en-GB" sz="1800" baseline="-25000" dirty="0">
                    <a:latin typeface="AU Passata" panose="020B0503030502030804" pitchFamily="34" charset="77"/>
                    <a:cs typeface="+mn-cs"/>
                  </a:rPr>
                  <a:t>i</a:t>
                </a:r>
                <a:r>
                  <a:rPr lang="en-GB" sz="1800" dirty="0">
                    <a:latin typeface="AU Passata" panose="020B0503030502030804" pitchFamily="34" charset="77"/>
                    <a:cs typeface="+mn-cs"/>
                  </a:rPr>
                  <a:t>]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383923" y="1840748"/>
                <a:ext cx="4638173" cy="4189412"/>
              </a:xfrm>
              <a:blipFill>
                <a:blip r:embed="rId3"/>
                <a:stretch>
                  <a:fillRect t="-3323" r="-3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89834" y="4375326"/>
            <a:ext cx="5108574" cy="1676475"/>
            <a:chOff x="1152633" y="4368800"/>
            <a:chExt cx="7110833" cy="2107908"/>
          </a:xfrm>
        </p:grpSpPr>
        <p:sp>
          <p:nvSpPr>
            <p:cNvPr id="8" name="Rounded Rectangle 7"/>
            <p:cNvSpPr/>
            <p:nvPr/>
          </p:nvSpPr>
          <p:spPr>
            <a:xfrm>
              <a:off x="1152633" y="4368800"/>
              <a:ext cx="7110833" cy="210790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>
                <a:solidFill>
                  <a:schemeClr val="bg1"/>
                </a:solidFill>
                <a:latin typeface="AU Passata" panose="020B0503030502030804" pitchFamily="34" charset="77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2724150" y="4368800"/>
              <a:ext cx="3958786" cy="8722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2633" y="5174156"/>
              <a:ext cx="7110833" cy="1277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</a:rPr>
                <a:t>The term “linear” refers to the combination of parameters, </a:t>
              </a:r>
              <a:r>
                <a:rPr lang="en-US" sz="2000" b="1" i="1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</a:rPr>
                <a:t>NOT</a:t>
              </a:r>
              <a:r>
                <a:rPr lang="en-US" sz="2000" i="1" dirty="0">
                  <a:solidFill>
                    <a:srgbClr val="FF0000"/>
                  </a:solidFill>
                  <a:latin typeface="AU Passata" panose="020B0503030502030804" pitchFamily="34" charset="77"/>
                  <a:ea typeface="Helvetica" charset="0"/>
                </a:rPr>
                <a:t> </a:t>
              </a:r>
              <a:r>
                <a:rPr lang="en-US" sz="2000" i="1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</a:rPr>
                <a:t>the shape of the relationship.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6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63891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CFDD93-B339-1C40-A22E-32355011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9C50D-8A9A-D544-8E68-18480D10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2707105"/>
            <a:ext cx="10220325" cy="35462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Always test of the assumptions to define </a:t>
            </a:r>
            <a:r>
              <a:rPr lang="en-US" dirty="0"/>
              <a:t>if the linear model you build is “statistically correct”.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If  you have multiple variables </a:t>
            </a:r>
            <a:r>
              <a:rPr lang="en-GB" dirty="0">
                <a:sym typeface="Wingdings" pitchFamily="2" charset="2"/>
              </a:rPr>
              <a:t> </a:t>
            </a:r>
            <a:r>
              <a:rPr lang="en-GB" dirty="0"/>
              <a:t>Check for </a:t>
            </a:r>
            <a:r>
              <a:rPr lang="en-GB" b="1" dirty="0"/>
              <a:t>collinearity</a:t>
            </a:r>
            <a:r>
              <a:rPr lang="en-GB" dirty="0"/>
              <a:t> and only retain meaningful variables.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Always build the </a:t>
            </a:r>
            <a:r>
              <a:rPr lang="en-GB" b="1" dirty="0"/>
              <a:t>Minimum Adequate Model (MAM) </a:t>
            </a:r>
            <a:r>
              <a:rPr lang="en-GB" dirty="0"/>
              <a:t>based on a model selection procedure.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contrasting the “relative” effect of each variable use </a:t>
            </a:r>
            <a:r>
              <a:rPr lang="en-GB" b="1" dirty="0"/>
              <a:t>standardised regression coefficients</a:t>
            </a:r>
            <a:r>
              <a:rPr lang="en-GB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9B69-6F66-0E4E-9434-ED78A71D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0A9C-962E-2044-8305-8634F9413F49}" type="datetime1">
              <a:rPr lang="en-GB" smtClean="0"/>
              <a:t>29/08/2022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3EB571-D0F7-4B49-B4D7-9DCCA8AE9377}"/>
              </a:ext>
            </a:extLst>
          </p:cNvPr>
          <p:cNvGrpSpPr/>
          <p:nvPr/>
        </p:nvGrpSpPr>
        <p:grpSpPr>
          <a:xfrm>
            <a:off x="1284849" y="1373188"/>
            <a:ext cx="9619128" cy="1068582"/>
            <a:chOff x="903110" y="4724531"/>
            <a:chExt cx="9793088" cy="1343576"/>
          </a:xfrm>
          <a:solidFill>
            <a:schemeClr val="accent2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454256E-BBA8-5D47-AAE9-C34249F8239E}"/>
                </a:ext>
              </a:extLst>
            </p:cNvPr>
            <p:cNvSpPr/>
            <p:nvPr/>
          </p:nvSpPr>
          <p:spPr>
            <a:xfrm>
              <a:off x="903110" y="4724531"/>
              <a:ext cx="9793088" cy="134357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00000"/>
                </a:lnSpc>
              </a:pPr>
              <a:r>
                <a:rPr lang="en-US" sz="1800" b="1" i="1" dirty="0">
                  <a:solidFill>
                    <a:schemeClr val="bg1"/>
                  </a:solidFill>
                  <a:ea typeface="Helvetica" charset="0"/>
                </a:rPr>
                <a:t>The term “linear” refers to the combination of parameters, not the shape of the relationship. 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A0F97-8278-3544-965D-20F7FB54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4299171" y="4794002"/>
              <a:ext cx="3177056" cy="75538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59875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028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84739-BA4B-9745-9EA8-9A5433B8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D852-F6CE-F449-BEEC-045B47EF9ACC}" type="datetime1">
              <a:rPr lang="en-US" smtClean="0"/>
              <a:t>8/29/22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377D76-FCA7-084C-844C-E44D5CF7A220}"/>
              </a:ext>
            </a:extLst>
          </p:cNvPr>
          <p:cNvGrpSpPr/>
          <p:nvPr/>
        </p:nvGrpSpPr>
        <p:grpSpPr>
          <a:xfrm>
            <a:off x="6485187" y="173812"/>
            <a:ext cx="5123663" cy="6155195"/>
            <a:chOff x="6485187" y="173812"/>
            <a:chExt cx="5123663" cy="615519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C9ED440-5415-8346-B564-871EFB0F0ACC}"/>
                </a:ext>
              </a:extLst>
            </p:cNvPr>
            <p:cNvSpPr/>
            <p:nvPr/>
          </p:nvSpPr>
          <p:spPr bwMode="auto">
            <a:xfrm>
              <a:off x="6485187" y="173812"/>
              <a:ext cx="5123663" cy="6090962"/>
            </a:xfrm>
            <a:prstGeom prst="roundRect">
              <a:avLst>
                <a:gd name="adj" fmla="val 7080"/>
              </a:avLst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D4F581-6261-174A-B8A7-F83A4FAF2132}"/>
                </a:ext>
              </a:extLst>
            </p:cNvPr>
            <p:cNvSpPr txBox="1"/>
            <p:nvPr/>
          </p:nvSpPr>
          <p:spPr>
            <a:xfrm>
              <a:off x="7380645" y="269870"/>
              <a:ext cx="3332747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800" b="1" dirty="0">
                  <a:latin typeface="+mn-lt"/>
                </a:rPr>
                <a:t>Nonlinear models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709B7EA-04FA-D74E-AF1D-690115D38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2960" y="748144"/>
              <a:ext cx="4348116" cy="558086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1C3DC6-8A08-524C-ABB4-8F09340340B6}"/>
              </a:ext>
            </a:extLst>
          </p:cNvPr>
          <p:cNvGrpSpPr/>
          <p:nvPr/>
        </p:nvGrpSpPr>
        <p:grpSpPr>
          <a:xfrm>
            <a:off x="740588" y="173812"/>
            <a:ext cx="5123663" cy="6090962"/>
            <a:chOff x="740588" y="173812"/>
            <a:chExt cx="5123663" cy="609096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90CF453-516A-8D4E-BAE3-59630613B120}"/>
                </a:ext>
              </a:extLst>
            </p:cNvPr>
            <p:cNvSpPr/>
            <p:nvPr/>
          </p:nvSpPr>
          <p:spPr bwMode="auto">
            <a:xfrm>
              <a:off x="740588" y="173812"/>
              <a:ext cx="5123663" cy="6090962"/>
            </a:xfrm>
            <a:prstGeom prst="roundRect">
              <a:avLst>
                <a:gd name="adj" fmla="val 7080"/>
              </a:avLst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3DF94E-C8B8-7A48-9747-DB4932ADEE13}"/>
                </a:ext>
              </a:extLst>
            </p:cNvPr>
            <p:cNvSpPr txBox="1"/>
            <p:nvPr/>
          </p:nvSpPr>
          <p:spPr>
            <a:xfrm>
              <a:off x="1618865" y="269870"/>
              <a:ext cx="3332747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800" b="1" dirty="0">
                  <a:latin typeface="+mn-lt"/>
                </a:rPr>
                <a:t>Linear models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EEA6010-CC6A-AB4E-8B37-C2C9A234B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166" y="748144"/>
              <a:ext cx="4644145" cy="5130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7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</a:rPr>
              <a:t>Simple linear regression - </a:t>
            </a:r>
            <a:r>
              <a:rPr lang="en-GB" sz="4800" b="0" dirty="0">
                <a:latin typeface="AU Passata" panose="020B0503030502030804" pitchFamily="34" charset="77"/>
              </a:rPr>
              <a:t>elements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4847" y="1418148"/>
            <a:ext cx="4862460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The value of Y  for the </a:t>
            </a:r>
            <a:r>
              <a:rPr lang="en-US" sz="24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i</a:t>
            </a:r>
            <a:r>
              <a:rPr lang="en-US" sz="2400" baseline="30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 observation when the predictor variable X = x</a:t>
            </a:r>
            <a:r>
              <a:rPr lang="en-US" sz="24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02326" y="4811270"/>
            <a:ext cx="4244968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Population slope and measures the change in Y per unit change in X.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4736" y="1412776"/>
            <a:ext cx="4451085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The random or unexplained error associated with the </a:t>
            </a:r>
            <a:r>
              <a:rPr lang="en-US" sz="24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i</a:t>
            </a:r>
            <a:r>
              <a:rPr lang="en-US" sz="2400" baseline="30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 observation.</a:t>
            </a:r>
          </a:p>
        </p:txBody>
      </p:sp>
      <p:cxnSp>
        <p:nvCxnSpPr>
          <p:cNvPr id="16" name="Straight Arrow Connector 15"/>
          <p:cNvCxnSpPr>
            <a:cxnSpLocks/>
            <a:stCxn id="12" idx="2"/>
            <a:endCxn id="27" idx="0"/>
          </p:cNvCxnSpPr>
          <p:nvPr/>
        </p:nvCxnSpPr>
        <p:spPr>
          <a:xfrm>
            <a:off x="3516077" y="2618477"/>
            <a:ext cx="71412" cy="6443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10" idx="0"/>
            <a:endCxn id="29" idx="2"/>
          </p:cNvCxnSpPr>
          <p:nvPr/>
        </p:nvCxnSpPr>
        <p:spPr>
          <a:xfrm flipV="1">
            <a:off x="3529973" y="4074966"/>
            <a:ext cx="1640446" cy="7363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3" idx="0"/>
            <a:endCxn id="31" idx="2"/>
          </p:cNvCxnSpPr>
          <p:nvPr/>
        </p:nvCxnSpPr>
        <p:spPr>
          <a:xfrm flipH="1" flipV="1">
            <a:off x="6579841" y="4108945"/>
            <a:ext cx="2444969" cy="7023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4" idx="2"/>
            <a:endCxn id="33" idx="0"/>
          </p:cNvCxnSpPr>
          <p:nvPr/>
        </p:nvCxnSpPr>
        <p:spPr>
          <a:xfrm flipH="1">
            <a:off x="8625896" y="2613105"/>
            <a:ext cx="614383" cy="6836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213446" y="3107517"/>
            <a:ext cx="5833294" cy="1102102"/>
            <a:chOff x="1708511" y="2888184"/>
            <a:chExt cx="5833294" cy="11021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511" y="2888184"/>
              <a:ext cx="5726994" cy="110210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708511" y="3043451"/>
              <a:ext cx="748086" cy="84616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U Passata" panose="020B0503030502030804" pitchFamily="34" charset="77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5696" y="3043451"/>
              <a:ext cx="939575" cy="81218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U Passata" panose="020B0503030502030804" pitchFamily="34" charset="77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4061" y="3077430"/>
              <a:ext cx="841689" cy="81218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U Passata" panose="020B0503030502030804" pitchFamily="34" charset="77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00116" y="3077430"/>
              <a:ext cx="841689" cy="81218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U Passata" panose="020B0503030502030804" pitchFamily="34" charset="7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84847" y="4811270"/>
            <a:ext cx="4890251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Population intercept (mean value of the probability distribution of Y when x</a:t>
            </a:r>
            <a:r>
              <a:rPr lang="en-US" sz="24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=0).</a:t>
            </a:r>
          </a:p>
        </p:txBody>
      </p:sp>
    </p:spTree>
    <p:extLst>
      <p:ext uri="{BB962C8B-B14F-4D97-AF65-F5344CB8AC3E}">
        <p14:creationId xmlns:p14="http://schemas.microsoft.com/office/powerpoint/2010/main" val="149602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multiple linear regression - </a:t>
            </a:r>
            <a:r>
              <a:rPr lang="en-GB" sz="4800" b="0" dirty="0">
                <a:latin typeface="AU Passata" panose="020B0503030502030804" pitchFamily="34" charset="77"/>
              </a:rPr>
              <a:t>elements</a:t>
            </a:r>
            <a:endParaRPr lang="en-GB" sz="4800" dirty="0">
              <a:latin typeface="AU Passata" panose="020B0503030502030804" pitchFamily="34" charset="77"/>
            </a:endParaRPr>
          </a:p>
        </p:txBody>
      </p:sp>
      <p:cxnSp>
        <p:nvCxnSpPr>
          <p:cNvPr id="11" name="Straight Arrow Connector 10"/>
          <p:cNvCxnSpPr>
            <a:cxnSpLocks/>
            <a:stCxn id="8" idx="2"/>
            <a:endCxn id="18" idx="0"/>
          </p:cNvCxnSpPr>
          <p:nvPr/>
        </p:nvCxnSpPr>
        <p:spPr>
          <a:xfrm>
            <a:off x="2056667" y="3096084"/>
            <a:ext cx="1079063" cy="51094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11266" y="2080421"/>
            <a:ext cx="3090801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The value of Y for the </a:t>
            </a:r>
            <a:r>
              <a:rPr lang="en-US" sz="2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</a:t>
            </a:r>
            <a:r>
              <a:rPr lang="en-US" sz="2000" baseline="30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th</a:t>
            </a: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observation when the predictor variable X = x</a:t>
            </a:r>
            <a:r>
              <a:rPr lang="en-US" sz="20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13237" y="2080421"/>
            <a:ext cx="2773906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Population slope for Y on X</a:t>
            </a:r>
            <a:r>
              <a:rPr lang="en-GB" sz="20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1</a:t>
            </a: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holding the other </a:t>
            </a:r>
            <a:r>
              <a:rPr lang="en-GB" sz="2000" b="1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X</a:t>
            </a:r>
            <a:r>
              <a:rPr lang="en-GB" sz="2000" b="1" baseline="-25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ij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constant.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50469" y="2080421"/>
            <a:ext cx="3972660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The random or unexplained error associated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with the </a:t>
            </a:r>
            <a:r>
              <a:rPr lang="en-US" sz="2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</a:t>
            </a:r>
            <a:r>
              <a:rPr lang="en-US" sz="2000" baseline="30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th</a:t>
            </a: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observation.</a:t>
            </a:r>
          </a:p>
        </p:txBody>
      </p:sp>
      <p:cxnSp>
        <p:nvCxnSpPr>
          <p:cNvPr id="13" name="Straight Arrow Connector 12"/>
          <p:cNvCxnSpPr>
            <a:cxnSpLocks/>
            <a:stCxn id="9" idx="2"/>
            <a:endCxn id="27" idx="0"/>
          </p:cNvCxnSpPr>
          <p:nvPr/>
        </p:nvCxnSpPr>
        <p:spPr>
          <a:xfrm flipH="1">
            <a:off x="4933609" y="3096084"/>
            <a:ext cx="966581" cy="5145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0" idx="2"/>
            <a:endCxn id="17" idx="0"/>
          </p:cNvCxnSpPr>
          <p:nvPr/>
        </p:nvCxnSpPr>
        <p:spPr>
          <a:xfrm>
            <a:off x="10036799" y="3096084"/>
            <a:ext cx="1" cy="5145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36" idx="0"/>
            <a:endCxn id="35" idx="2"/>
          </p:cNvCxnSpPr>
          <p:nvPr/>
        </p:nvCxnSpPr>
        <p:spPr>
          <a:xfrm flipV="1">
            <a:off x="6369155" y="4137415"/>
            <a:ext cx="0" cy="5439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991502" y="4681388"/>
            <a:ext cx="2755305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Population slope for Y on X</a:t>
            </a:r>
            <a:r>
              <a:rPr lang="en-GB" sz="20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2</a:t>
            </a: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holding the other </a:t>
            </a:r>
            <a:r>
              <a:rPr lang="en-GB" sz="2000" b="1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X</a:t>
            </a:r>
            <a:r>
              <a:rPr lang="en-GB" sz="2000" b="1" baseline="-25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ij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constant.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850808" y="3499354"/>
            <a:ext cx="7416800" cy="749300"/>
            <a:chOff x="863600" y="3051517"/>
            <a:chExt cx="7416800" cy="7493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600" y="3051517"/>
              <a:ext cx="7416800" cy="7493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818783" y="3162757"/>
              <a:ext cx="461617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3600" y="3159187"/>
              <a:ext cx="569843" cy="53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9999" y="3162757"/>
              <a:ext cx="552384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25531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161077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31557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</p:grpSp>
      <p:cxnSp>
        <p:nvCxnSpPr>
          <p:cNvPr id="52" name="Straight Arrow Connector 51"/>
          <p:cNvCxnSpPr>
            <a:cxnSpLocks/>
            <a:stCxn id="51" idx="0"/>
            <a:endCxn id="50" idx="2"/>
          </p:cNvCxnSpPr>
          <p:nvPr/>
        </p:nvCxnSpPr>
        <p:spPr>
          <a:xfrm flipH="1" flipV="1">
            <a:off x="8639635" y="4137415"/>
            <a:ext cx="1470870" cy="5439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659918" y="4681388"/>
            <a:ext cx="2901174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Population slope for Y on </a:t>
            </a:r>
            <a:r>
              <a:rPr lang="en-GB" sz="2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X</a:t>
            </a:r>
            <a:r>
              <a:rPr lang="en-GB" sz="2000" baseline="-25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p</a:t>
            </a:r>
            <a:r>
              <a:rPr lang="en-GB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holding the other </a:t>
            </a:r>
            <a:r>
              <a:rPr lang="en-GB" sz="2000" b="1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X</a:t>
            </a:r>
            <a:r>
              <a:rPr lang="en-GB" sz="2000" b="1" baseline="-25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ij</a:t>
            </a:r>
            <a:r>
              <a:rPr lang="en-GB" sz="2000" b="1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constant.</a:t>
            </a:r>
          </a:p>
        </p:txBody>
      </p:sp>
      <p:cxnSp>
        <p:nvCxnSpPr>
          <p:cNvPr id="25" name="Straight Arrow Connector 24"/>
          <p:cNvCxnSpPr>
            <a:cxnSpLocks/>
            <a:stCxn id="7" idx="0"/>
            <a:endCxn id="24" idx="2"/>
          </p:cNvCxnSpPr>
          <p:nvPr/>
        </p:nvCxnSpPr>
        <p:spPr>
          <a:xfrm flipV="1">
            <a:off x="2257251" y="4137415"/>
            <a:ext cx="1786148" cy="5439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8101" y="4681388"/>
            <a:ext cx="3978299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Population intercept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mean value of the probability distribution of Y  when All </a:t>
            </a:r>
            <a:r>
              <a:rPr lang="en-US" sz="2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X</a:t>
            </a:r>
            <a:r>
              <a:rPr lang="en-US" sz="2000" baseline="-25000" dirty="0" err="1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ij</a:t>
            </a:r>
            <a:r>
              <a:rPr lang="en-US" sz="2000" baseline="-25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U Passata" panose="020B0503030502030804" pitchFamily="34" charset="77"/>
                <a:ea typeface="Helvetica" charset="0"/>
              </a:rPr>
              <a:t>= 0.</a:t>
            </a:r>
          </a:p>
        </p:txBody>
      </p:sp>
    </p:spTree>
    <p:extLst>
      <p:ext uri="{BB962C8B-B14F-4D97-AF65-F5344CB8AC3E}">
        <p14:creationId xmlns:p14="http://schemas.microsoft.com/office/powerpoint/2010/main" val="3407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267787" y="228627"/>
            <a:ext cx="11699624" cy="752101"/>
          </a:xfrm>
        </p:spPr>
        <p:txBody>
          <a:bodyPr/>
          <a:lstStyle/>
          <a:p>
            <a:r>
              <a:rPr lang="en-GB" sz="4700" dirty="0">
                <a:latin typeface="AU Passata" panose="020B0503030502030804" pitchFamily="34" charset="77"/>
              </a:rPr>
              <a:t>multiple linear regression - </a:t>
            </a:r>
            <a:r>
              <a:rPr lang="en-GB" sz="4700" b="0" dirty="0">
                <a:latin typeface="AU Passata" panose="020B0503030502030804" pitchFamily="34" charset="77"/>
              </a:rPr>
              <a:t>elements</a:t>
            </a:r>
            <a:endParaRPr lang="en-GB" sz="4700" dirty="0">
              <a:latin typeface="AU Passata" panose="020B0503030502030804" pitchFamily="34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9E0C92-8452-B64A-971B-08A22D6975DF}"/>
              </a:ext>
            </a:extLst>
          </p:cNvPr>
          <p:cNvSpPr/>
          <p:nvPr/>
        </p:nvSpPr>
        <p:spPr bwMode="auto">
          <a:xfrm>
            <a:off x="4957376" y="3465997"/>
            <a:ext cx="4824536" cy="96597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F5108C-5647-B445-BC1F-298C8C5BF133}"/>
              </a:ext>
            </a:extLst>
          </p:cNvPr>
          <p:cNvSpPr/>
          <p:nvPr/>
        </p:nvSpPr>
        <p:spPr bwMode="auto">
          <a:xfrm>
            <a:off x="786388" y="1751372"/>
            <a:ext cx="5308283" cy="1593037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b="1" dirty="0">
                <a:solidFill>
                  <a:schemeClr val="bg1"/>
                </a:solidFill>
              </a:rPr>
              <a:t>Partial Regression coefficients</a:t>
            </a:r>
          </a:p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</a:rPr>
              <a:t>A measure the expected change in the response variable (Y)  associated with a one unit change in an independent variable (X</a:t>
            </a:r>
            <a:r>
              <a:rPr lang="en-US" sz="1800" baseline="-25000" dirty="0">
                <a:solidFill>
                  <a:schemeClr val="bg1"/>
                </a:solidFill>
              </a:rPr>
              <a:t>i</a:t>
            </a:r>
            <a:r>
              <a:rPr lang="en-US" sz="1800" dirty="0">
                <a:solidFill>
                  <a:schemeClr val="bg1"/>
                </a:solidFill>
              </a:rPr>
              <a:t>) </a:t>
            </a:r>
            <a:r>
              <a:rPr lang="en-US" sz="1800" b="1" dirty="0">
                <a:solidFill>
                  <a:schemeClr val="bg1"/>
                </a:solidFill>
              </a:rPr>
              <a:t>holding the other independent variables (</a:t>
            </a:r>
            <a:r>
              <a:rPr lang="en-US" sz="1800" b="1" dirty="0" err="1">
                <a:solidFill>
                  <a:schemeClr val="bg1"/>
                </a:solidFill>
              </a:rPr>
              <a:t>X</a:t>
            </a:r>
            <a:r>
              <a:rPr lang="en-US" sz="1800" b="1" baseline="-25000" dirty="0" err="1">
                <a:solidFill>
                  <a:schemeClr val="bg1"/>
                </a:solidFill>
              </a:rPr>
              <a:t>j</a:t>
            </a:r>
            <a:r>
              <a:rPr lang="en-US" sz="1800" b="1" baseline="-25000" dirty="0">
                <a:solidFill>
                  <a:schemeClr val="bg1"/>
                </a:solidFill>
              </a:rPr>
              <a:t> to p</a:t>
            </a:r>
            <a:r>
              <a:rPr lang="en-US" sz="1800" b="1" dirty="0">
                <a:solidFill>
                  <a:schemeClr val="bg1"/>
                </a:solidFill>
              </a:rPr>
              <a:t>) constant.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0D39FE-4360-994F-964D-AC77B2EE7CF2}"/>
              </a:ext>
            </a:extLst>
          </p:cNvPr>
          <p:cNvGrpSpPr/>
          <p:nvPr/>
        </p:nvGrpSpPr>
        <p:grpSpPr>
          <a:xfrm>
            <a:off x="3155609" y="3510850"/>
            <a:ext cx="7416800" cy="749300"/>
            <a:chOff x="863600" y="3051517"/>
            <a:chExt cx="7416800" cy="7493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F46F70-386E-3D4D-A473-62310DB7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600" y="3051517"/>
              <a:ext cx="7416800" cy="7493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723476-7618-834D-94A6-6928C0CD6FDF}"/>
                </a:ext>
              </a:extLst>
            </p:cNvPr>
            <p:cNvSpPr/>
            <p:nvPr/>
          </p:nvSpPr>
          <p:spPr>
            <a:xfrm>
              <a:off x="7818783" y="3162757"/>
              <a:ext cx="461617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9DA48C-8511-DD4B-B737-335BC49266EA}"/>
                </a:ext>
              </a:extLst>
            </p:cNvPr>
            <p:cNvSpPr/>
            <p:nvPr/>
          </p:nvSpPr>
          <p:spPr>
            <a:xfrm>
              <a:off x="863600" y="3159187"/>
              <a:ext cx="569843" cy="53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5C43D6-2C34-404C-9797-4ED410A73C85}"/>
                </a:ext>
              </a:extLst>
            </p:cNvPr>
            <p:cNvSpPr/>
            <p:nvPr/>
          </p:nvSpPr>
          <p:spPr>
            <a:xfrm>
              <a:off x="1779999" y="3162757"/>
              <a:ext cx="552384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2A49D3-A3FF-894F-923E-0CD09A9BAFC1}"/>
                </a:ext>
              </a:extLst>
            </p:cNvPr>
            <p:cNvSpPr/>
            <p:nvPr/>
          </p:nvSpPr>
          <p:spPr>
            <a:xfrm>
              <a:off x="2725531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8F17FC-DF23-9E44-9EDD-6CC9F7D60B87}"/>
                </a:ext>
              </a:extLst>
            </p:cNvPr>
            <p:cNvSpPr/>
            <p:nvPr/>
          </p:nvSpPr>
          <p:spPr>
            <a:xfrm>
              <a:off x="4161077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E531881-6638-0D44-9C64-3328EC12B334}"/>
                </a:ext>
              </a:extLst>
            </p:cNvPr>
            <p:cNvSpPr/>
            <p:nvPr/>
          </p:nvSpPr>
          <p:spPr>
            <a:xfrm>
              <a:off x="6431557" y="3162757"/>
              <a:ext cx="441740" cy="526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>
                <a:latin typeface="AU Passata" panose="020B0503030502030804" pitchFamily="34" charset="77"/>
              </a:endParaRPr>
            </a:p>
          </p:txBody>
        </p:sp>
      </p:grp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EE3E87B-98E2-6045-94B2-7F241E653072}"/>
              </a:ext>
            </a:extLst>
          </p:cNvPr>
          <p:cNvCxnSpPr>
            <a:cxnSpLocks/>
            <a:stCxn id="26" idx="0"/>
            <a:endCxn id="2" idx="3"/>
          </p:cNvCxnSpPr>
          <p:nvPr/>
        </p:nvCxnSpPr>
        <p:spPr bwMode="auto">
          <a:xfrm rot="16200000" flipV="1">
            <a:off x="6273105" y="2369457"/>
            <a:ext cx="918106" cy="1274973"/>
          </a:xfrm>
          <a:prstGeom prst="bentConnector2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43F005F-68E6-9F4A-8CB6-F716D9B9DC4F}"/>
              </a:ext>
            </a:extLst>
          </p:cNvPr>
          <p:cNvSpPr/>
          <p:nvPr/>
        </p:nvSpPr>
        <p:spPr bwMode="auto">
          <a:xfrm>
            <a:off x="7992235" y="4802584"/>
            <a:ext cx="3470918" cy="1094979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solidFill>
                  <a:schemeClr val="bg1"/>
                </a:solidFill>
              </a:rPr>
              <a:t>Changing which and the number of predictors alters the “</a:t>
            </a:r>
            <a:r>
              <a:rPr lang="en-US" sz="2000" b="1" dirty="0">
                <a:solidFill>
                  <a:schemeClr val="bg1"/>
                </a:solidFill>
              </a:rPr>
              <a:t>relative</a:t>
            </a:r>
            <a:r>
              <a:rPr lang="en-US" sz="2000" dirty="0">
                <a:solidFill>
                  <a:schemeClr val="bg1"/>
                </a:solidFill>
              </a:rPr>
              <a:t>” effect of these.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C024542-0839-2E4A-9CB3-07B877A2AE9D}"/>
              </a:ext>
            </a:extLst>
          </p:cNvPr>
          <p:cNvCxnSpPr>
            <a:cxnSpLocks/>
            <a:stCxn id="26" idx="2"/>
            <a:endCxn id="78" idx="1"/>
          </p:cNvCxnSpPr>
          <p:nvPr/>
        </p:nvCxnSpPr>
        <p:spPr bwMode="auto">
          <a:xfrm rot="16200000" flipH="1">
            <a:off x="7221886" y="4579724"/>
            <a:ext cx="918107" cy="622591"/>
          </a:xfrm>
          <a:prstGeom prst="bentConnector2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299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33375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</Words>
  <Application>Microsoft Macintosh PowerPoint</Application>
  <PresentationFormat>Custom</PresentationFormat>
  <Paragraphs>301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AU Passata Light</vt:lpstr>
      <vt:lpstr>Cambria Math</vt:lpstr>
      <vt:lpstr>Calibri</vt:lpstr>
      <vt:lpstr>AU Passata</vt:lpstr>
      <vt:lpstr>Arial</vt:lpstr>
      <vt:lpstr>Courier New</vt:lpstr>
      <vt:lpstr>AU Peto</vt:lpstr>
      <vt:lpstr>Georgia</vt:lpstr>
      <vt:lpstr>Times New Roman</vt:lpstr>
      <vt:lpstr>Wingdings 3</vt:lpstr>
      <vt:lpstr>AU 16:9</vt:lpstr>
      <vt:lpstr>LINEAR regression I Generalized Linear Models</vt:lpstr>
      <vt:lpstr>LINEAR regression What we will talk about today</vt:lpstr>
      <vt:lpstr>PowerPoint Presentation</vt:lpstr>
      <vt:lpstr>Regression Analysis What does “linear” mean?</vt:lpstr>
      <vt:lpstr>PowerPoint Presentation</vt:lpstr>
      <vt:lpstr>Simple linear regression - elements</vt:lpstr>
      <vt:lpstr>multiple linear regression - elements</vt:lpstr>
      <vt:lpstr>multiple linear regression - elements</vt:lpstr>
      <vt:lpstr>PowerPoint Presentation</vt:lpstr>
      <vt:lpstr>Linear regression assumptions</vt:lpstr>
      <vt:lpstr>Linear regression assumptions</vt:lpstr>
      <vt:lpstr>Linear regression assumptions</vt:lpstr>
      <vt:lpstr>assumptions - Linearity</vt:lpstr>
      <vt:lpstr>assumptions – Homoscedasticity - 1</vt:lpstr>
      <vt:lpstr>assumptions – Homoscedasticity - residual plots</vt:lpstr>
      <vt:lpstr>assumptions – Homoscedasticity - residual plots</vt:lpstr>
      <vt:lpstr>assumptions – Homoscedasticity - 2</vt:lpstr>
      <vt:lpstr>assumptions - Independence</vt:lpstr>
      <vt:lpstr>assumptions - Normal distribution</vt:lpstr>
      <vt:lpstr>Solving problems with assumptions: Transformations</vt:lpstr>
      <vt:lpstr>PowerPoint Presentation</vt:lpstr>
      <vt:lpstr>Multiple regression assumptions – Multicollinearity</vt:lpstr>
      <vt:lpstr>Multiple regression assumptions – Multicollinearity</vt:lpstr>
      <vt:lpstr>Multiple regression assumptions – Multicollinearity</vt:lpstr>
      <vt:lpstr>Multiple regression assumptions – Multicollinearity</vt:lpstr>
      <vt:lpstr>Multiple regression assumptions – How to estimate Tolerance? </vt:lpstr>
      <vt:lpstr>Dealing with collinearity</vt:lpstr>
      <vt:lpstr>PowerPoint Presentation</vt:lpstr>
      <vt:lpstr>Model selection – Key terminology</vt:lpstr>
      <vt:lpstr>DO I NEED this VARIABLE? - Simple</vt:lpstr>
      <vt:lpstr>DO I NEED this VARIABLE? - Complex</vt:lpstr>
      <vt:lpstr>Model selection</vt:lpstr>
      <vt:lpstr>Model selection Forward procedure</vt:lpstr>
      <vt:lpstr>Model selection Backward procedure</vt:lpstr>
      <vt:lpstr>Model selection stepwise procedures</vt:lpstr>
      <vt:lpstr>PowerPoint Presentation</vt:lpstr>
      <vt:lpstr>Importance of predictors</vt:lpstr>
      <vt:lpstr>How good is my model?</vt:lpstr>
      <vt:lpstr>How good is my model?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2020-09-15T07:51:08Z</cp:lastPrinted>
  <dcterms:modified xsi:type="dcterms:W3CDTF">2022-08-29T13:28:32Z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